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60" r:id="rId3"/>
    <p:sldId id="268" r:id="rId4"/>
    <p:sldId id="411" r:id="rId5"/>
    <p:sldId id="430" r:id="rId6"/>
    <p:sldId id="424" r:id="rId7"/>
    <p:sldId id="425" r:id="rId8"/>
    <p:sldId id="407" r:id="rId9"/>
    <p:sldId id="421" r:id="rId10"/>
    <p:sldId id="422" r:id="rId11"/>
    <p:sldId id="435" r:id="rId12"/>
  </p:sldIdLst>
  <p:sldSz cx="9144000" cy="6858000" type="screen4x3"/>
  <p:notesSz cx="6797675" cy="9928225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E5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712" autoAdjust="0"/>
  </p:normalViewPr>
  <p:slideViewPr>
    <p:cSldViewPr>
      <p:cViewPr varScale="1">
        <p:scale>
          <a:sx n="70" d="100"/>
          <a:sy n="70" d="100"/>
        </p:scale>
        <p:origin x="1204" y="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2133" tIns="46066" rIns="92133" bIns="46066" numCol="1" anchor="t" anchorCtr="0" compatLnSpc="1">
            <a:prstTxWarp prst="textNoShape">
              <a:avLst/>
            </a:prstTxWarp>
          </a:bodyPr>
          <a:lstStyle>
            <a:lvl1pPr defTabSz="920750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2133" tIns="46066" rIns="92133" bIns="46066" numCol="1" anchor="t" anchorCtr="0" compatLnSpc="1">
            <a:prstTxWarp prst="textNoShape">
              <a:avLst/>
            </a:prstTxWarp>
          </a:bodyPr>
          <a:lstStyle>
            <a:lvl1pPr algn="r" defTabSz="920750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4813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2133" tIns="46066" rIns="92133" bIns="46066" numCol="1" anchor="b" anchorCtr="0" compatLnSpc="1">
            <a:prstTxWarp prst="textNoShape">
              <a:avLst/>
            </a:prstTxWarp>
          </a:bodyPr>
          <a:lstStyle>
            <a:lvl1pPr defTabSz="920750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9750"/>
            <a:ext cx="2944813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2133" tIns="46066" rIns="92133" bIns="46066" numCol="1" anchor="b" anchorCtr="0" compatLnSpc="1">
            <a:prstTxWarp prst="textNoShape">
              <a:avLst/>
            </a:prstTxWarp>
          </a:bodyPr>
          <a:lstStyle>
            <a:lvl1pPr algn="r" defTabSz="920750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32B05E0-0038-4301-A9EB-C309127C919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180408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wrap="square" lIns="90699" tIns="45350" rIns="90699" bIns="4535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wrap="square" lIns="90699" tIns="45350" rIns="90699" bIns="4535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CF03ADE-339B-4D59-A144-53C120BCEC97}" type="datetimeFigureOut">
              <a:rPr lang="de-DE" altLang="de-DE"/>
              <a:pPr>
                <a:defRPr/>
              </a:pPr>
              <a:t>22.01.2021</a:t>
            </a:fld>
            <a:endParaRPr lang="de-DE" alt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99" tIns="45350" rIns="90699" bIns="4535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10012"/>
          </a:xfrm>
          <a:prstGeom prst="rect">
            <a:avLst/>
          </a:prstGeom>
        </p:spPr>
        <p:txBody>
          <a:bodyPr vert="horz" lIns="90699" tIns="45350" rIns="90699" bIns="45350" rtlCol="0"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wrap="square" lIns="90699" tIns="45350" rIns="90699" bIns="4535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wrap="square" lIns="90699" tIns="45350" rIns="90699" bIns="4535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BCE8176-9B81-4234-8913-527065BEB98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875988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smtClean="0"/>
          </a:p>
        </p:txBody>
      </p:sp>
      <p:sp>
        <p:nvSpPr>
          <p:cNvPr id="512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91E77EDB-FA4F-4E29-8B19-944DEAC63219}" type="slidenum">
              <a:rPr lang="de-DE" altLang="de-DE" sz="1200" smtClean="0"/>
              <a:pPr/>
              <a:t>1</a:t>
            </a:fld>
            <a:endParaRPr lang="de-DE" altLang="de-DE" sz="1200" smtClean="0"/>
          </a:p>
        </p:txBody>
      </p:sp>
    </p:spTree>
    <p:extLst>
      <p:ext uri="{BB962C8B-B14F-4D97-AF65-F5344CB8AC3E}">
        <p14:creationId xmlns:p14="http://schemas.microsoft.com/office/powerpoint/2010/main" val="672336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smtClean="0"/>
          </a:p>
        </p:txBody>
      </p:sp>
      <p:sp>
        <p:nvSpPr>
          <p:cNvPr id="922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1EE5F6AC-834A-4149-BD49-5DBB453C7069}" type="slidenum">
              <a:rPr lang="de-DE" altLang="de-DE" sz="1200" smtClean="0"/>
              <a:pPr/>
              <a:t>4</a:t>
            </a:fld>
            <a:endParaRPr lang="de-DE" altLang="de-DE" sz="1200" smtClean="0"/>
          </a:p>
        </p:txBody>
      </p:sp>
    </p:spTree>
    <p:extLst>
      <p:ext uri="{BB962C8B-B14F-4D97-AF65-F5344CB8AC3E}">
        <p14:creationId xmlns:p14="http://schemas.microsoft.com/office/powerpoint/2010/main" val="3869042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smtClean="0"/>
          </a:p>
        </p:txBody>
      </p:sp>
      <p:sp>
        <p:nvSpPr>
          <p:cNvPr id="1229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F537B8D-4208-4B3C-B223-B40A54D36D69}" type="slidenum">
              <a:rPr lang="de-DE" altLang="de-DE" sz="1200" smtClean="0"/>
              <a:pPr/>
              <a:t>6</a:t>
            </a:fld>
            <a:endParaRPr lang="de-DE" altLang="de-DE" sz="1200" smtClean="0"/>
          </a:p>
        </p:txBody>
      </p:sp>
    </p:spTree>
    <p:extLst>
      <p:ext uri="{BB962C8B-B14F-4D97-AF65-F5344CB8AC3E}">
        <p14:creationId xmlns:p14="http://schemas.microsoft.com/office/powerpoint/2010/main" val="265241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smtClean="0"/>
          </a:p>
        </p:txBody>
      </p:sp>
      <p:sp>
        <p:nvSpPr>
          <p:cNvPr id="1434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0178A58-CFEC-46AB-B1E3-80888B176C7F}" type="slidenum">
              <a:rPr lang="de-DE" altLang="de-DE" sz="1200" smtClean="0"/>
              <a:pPr/>
              <a:t>7</a:t>
            </a:fld>
            <a:endParaRPr lang="de-DE" altLang="de-DE" sz="1200" smtClean="0"/>
          </a:p>
        </p:txBody>
      </p:sp>
    </p:spTree>
    <p:extLst>
      <p:ext uri="{BB962C8B-B14F-4D97-AF65-F5344CB8AC3E}">
        <p14:creationId xmlns:p14="http://schemas.microsoft.com/office/powerpoint/2010/main" val="1534960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0CE5B-41E4-4662-B7BB-199F051E8F1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81100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996852-8BDC-4067-A344-57C22F30FDE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69123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BEE3B-A9DD-4FF8-8729-80D2D05858D3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54903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3E2C0-8521-41D6-AAE3-1D1B2A646DE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45368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E58375-B450-42E0-84F9-8DC6AC1B14D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98611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1641FE-E2C1-4FF3-9C66-FD83D1738845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04326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8CD72-C5CE-42DB-9A57-C421511238F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80315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F068F-7098-45EA-9BBD-1DDC74A34E0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73984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4AB35-4E3B-4F75-AAA3-6A40120240D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32453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9904E2-C431-4AC6-9993-97BD3144B7D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40300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E1932-2F7D-4EAF-86B4-C6F79C17258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17947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1C24E6A-55B9-4A81-A9E5-DA04A2D0BF1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Arial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Arial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C:\Users\Korte\Documents\Vorlesungen\IWR%20II\-Ist_die_Hohe_See_ein_rechtsfreier_Raum.mp4" TargetMode="External"/><Relationship Id="rId1" Type="http://schemas.microsoft.com/office/2007/relationships/media" Target="file:///C:\Users\Korte\Documents\Vorlesungen\IWR%20II\-Ist_die_Hohe_See_ein_rechtsfreier_Raum.mp4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C:\Users\Korte\Documents\Vorlesungen\IWR%20II\Sind_die_Meere_frei-Eine_Rechtsordnung_f&#252;r_die_Meere_und_Ozeane.mp4" TargetMode="External"/><Relationship Id="rId1" Type="http://schemas.microsoft.com/office/2007/relationships/media" Target="file:///C:\Users\Korte\Documents\Vorlesungen\IWR%20II\Sind_die_Meere_frei-Eine_Rechtsordnung_f&#252;r_die_Meere_und_Ozeane.mp4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5"/>
          <p:cNvSpPr txBox="1">
            <a:spLocks noChangeArrowheads="1"/>
          </p:cNvSpPr>
          <p:nvPr/>
        </p:nvSpPr>
        <p:spPr bwMode="auto">
          <a:xfrm>
            <a:off x="250825" y="4048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4099" name="Rectangle 8"/>
          <p:cNvSpPr>
            <a:spLocks noChangeArrowheads="1"/>
          </p:cNvSpPr>
          <p:nvPr/>
        </p:nvSpPr>
        <p:spPr bwMode="auto">
          <a:xfrm>
            <a:off x="0" y="-4763"/>
            <a:ext cx="2409825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ea typeface="Calibri" panose="020F0502020204030204" pitchFamily="34" charset="0"/>
                <a:cs typeface="Times New Roman" panose="02020603050405020304" pitchFamily="18" charset="0"/>
              </a:rPr>
              <a:t>Außenwirtschaftsrecht der EU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200">
                <a:ea typeface="Calibri" panose="020F0502020204030204" pitchFamily="34" charset="0"/>
                <a:cs typeface="Times New Roman" panose="02020603050405020304" pitchFamily="18" charset="0"/>
              </a:rPr>
              <a:t>TU Chemnitz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200">
                <a:ea typeface="Calibri" panose="020F0502020204030204" pitchFamily="34" charset="0"/>
                <a:cs typeface="Times New Roman" panose="02020603050405020304" pitchFamily="18" charset="0"/>
              </a:rPr>
              <a:t>Prof. Dr. </a:t>
            </a:r>
            <a:r>
              <a:rPr lang="de-DE" altLang="de-DE" sz="1200" i="1">
                <a:ea typeface="Calibri" panose="020F0502020204030204" pitchFamily="34" charset="0"/>
                <a:cs typeface="Times New Roman" panose="02020603050405020304" pitchFamily="18" charset="0"/>
              </a:rPr>
              <a:t>Stefan Korte</a:t>
            </a:r>
            <a:r>
              <a:rPr lang="de-DE" altLang="de-DE" sz="1200">
                <a:ea typeface="Calibri" panose="020F0502020204030204" pitchFamily="34" charset="0"/>
                <a:cs typeface="Times New Roman" panose="02020603050405020304" pitchFamily="18" charset="0"/>
              </a:rPr>
              <a:t>, Dipl.-Kfm.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200">
                <a:ea typeface="Calibri" panose="020F0502020204030204" pitchFamily="34" charset="0"/>
                <a:cs typeface="Times New Roman" panose="02020603050405020304" pitchFamily="18" charset="0"/>
              </a:rPr>
              <a:t>Wintersemester 2019/2020</a:t>
            </a:r>
          </a:p>
        </p:txBody>
      </p:sp>
      <p:sp>
        <p:nvSpPr>
          <p:cNvPr id="4100" name="Rectangle 10"/>
          <p:cNvSpPr>
            <a:spLocks noChangeArrowheads="1"/>
          </p:cNvSpPr>
          <p:nvPr/>
        </p:nvSpPr>
        <p:spPr bwMode="auto">
          <a:xfrm>
            <a:off x="0" y="19891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>
              <a:latin typeface="Times New Roman" panose="02020603050405020304" pitchFamily="18" charset="0"/>
            </a:endParaRPr>
          </a:p>
        </p:txBody>
      </p:sp>
      <p:pic>
        <p:nvPicPr>
          <p:cNvPr id="4101" name="Picture 13" descr="Kombi_de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22225"/>
            <a:ext cx="1843088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itel 1"/>
          <p:cNvSpPr>
            <a:spLocks noGrp="1" noChangeArrowheads="1"/>
          </p:cNvSpPr>
          <p:nvPr>
            <p:ph type="ctrTitle"/>
          </p:nvPr>
        </p:nvSpPr>
        <p:spPr>
          <a:xfrm>
            <a:off x="685800" y="2565400"/>
            <a:ext cx="7772400" cy="1470025"/>
          </a:xfrm>
        </p:spPr>
        <p:txBody>
          <a:bodyPr/>
          <a:lstStyle/>
          <a:p>
            <a:r>
              <a:rPr lang="de-DE" altLang="de-DE" smtClean="0"/>
              <a:t>Außenwirtschaftsrecht der EU</a:t>
            </a:r>
          </a:p>
        </p:txBody>
      </p:sp>
      <p:sp>
        <p:nvSpPr>
          <p:cNvPr id="4103" name="Foliennummernplatzhalt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1CDA4A8-DA6D-4698-BC3F-BEE72C17079A}" type="slidenum">
              <a:rPr lang="de-DE" altLang="de-DE" sz="1400" smtClean="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de-DE" altLang="de-DE" sz="140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53"/>
    </mc:Choice>
    <mc:Fallback xmlns="">
      <p:transition spd="slow" advTm="6253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09825" y="-22225"/>
            <a:ext cx="4746625" cy="863600"/>
          </a:xfrm>
        </p:spPr>
        <p:txBody>
          <a:bodyPr/>
          <a:lstStyle/>
          <a:p>
            <a:pPr eaLnBrk="1" hangingPunct="1"/>
            <a:r>
              <a:rPr lang="de-DE" altLang="de-DE" sz="3200" smtClean="0"/>
              <a:t>Anwendungsbereiche</a:t>
            </a:r>
            <a:br>
              <a:rPr lang="de-DE" altLang="de-DE" sz="3200" smtClean="0"/>
            </a:br>
            <a:r>
              <a:rPr lang="de-DE" altLang="de-DE" sz="2800" smtClean="0"/>
              <a:t>Außenwirtschaftsrecht</a:t>
            </a:r>
            <a:endParaRPr lang="de-DE" altLang="de-DE" sz="320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4775" y="2449513"/>
            <a:ext cx="8928100" cy="4270375"/>
          </a:xfrm>
          <a:ln>
            <a:solidFill>
              <a:schemeClr val="tx2"/>
            </a:solidFill>
          </a:ln>
        </p:spPr>
        <p:txBody>
          <a:bodyPr/>
          <a:lstStyle/>
          <a:p>
            <a:pPr algn="l"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de-DE" altLang="de-DE" sz="2000" dirty="0"/>
              <a:t>Rahmenbedingungen:</a:t>
            </a:r>
          </a:p>
          <a:p>
            <a:pPr marL="742950" lvl="1" indent="-285750" algn="l" eaLnBrk="1" hangingPunct="1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de-DE" altLang="de-DE" sz="1700" dirty="0"/>
              <a:t>Kooperation, Freihandelszone, Zollunion, Gem. Markt, Wirtschaftsunion, Vollunion</a:t>
            </a:r>
          </a:p>
          <a:p>
            <a:pPr marL="742950" lvl="1" indent="-285750" algn="l" eaLnBrk="1" hangingPunct="1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de-DE" altLang="de-DE" sz="1700" dirty="0"/>
              <a:t>Übertragung von Hoheitsrechten nach Maßgabe der Art. 23 bzw. 24, 32, 59 GG</a:t>
            </a:r>
          </a:p>
          <a:p>
            <a:pPr algn="l"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de-DE" altLang="de-DE" sz="2000" dirty="0"/>
              <a:t>auf Unionsebene:</a:t>
            </a:r>
          </a:p>
          <a:p>
            <a:pPr marL="742950" lvl="1" indent="-285750" algn="l" eaLnBrk="1" hangingPunct="1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de-DE" altLang="de-DE" sz="1700" dirty="0"/>
              <a:t>Binnenmarkt als Raum ohne Binnengrenzen, Art. 26 Abs. 2, 355 AEUV</a:t>
            </a:r>
          </a:p>
          <a:p>
            <a:pPr marL="742950" lvl="1" indent="-285750" algn="l" eaLnBrk="1" hangingPunct="1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de-DE" altLang="de-DE" sz="1700" dirty="0"/>
              <a:t>Zollunion nach innen und außen nach Maßgabe der Art. 30 ff. AEUV und Zollkodex</a:t>
            </a:r>
          </a:p>
          <a:p>
            <a:pPr marL="742950" lvl="1" indent="-285750" algn="l" eaLnBrk="1" hangingPunct="1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de-DE" altLang="de-DE" sz="1700" dirty="0"/>
              <a:t>Luft- und Seegrenzen als Konglomerat der mitgliedstaatlichen Grenzen</a:t>
            </a:r>
          </a:p>
          <a:p>
            <a:pPr lvl="1" algn="l"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de-DE" altLang="de-DE" sz="1700" dirty="0"/>
              <a:t>     Modifikationen denkbar aufgrund von Sekundärrecht, vgl. Art. 100 II AEUV</a:t>
            </a:r>
          </a:p>
          <a:p>
            <a:pPr marL="742950" lvl="1" indent="-285750" algn="l" eaLnBrk="1" hangingPunct="1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de-DE" altLang="de-DE" sz="1700" dirty="0"/>
              <a:t>unterliegt ständigen Modifikationen, vgl. Art. 49 bzw. 50 EUV</a:t>
            </a:r>
          </a:p>
          <a:p>
            <a:pPr algn="l"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de-DE" altLang="de-DE" sz="2000" dirty="0"/>
              <a:t>auf europäischer Ebene:</a:t>
            </a:r>
          </a:p>
          <a:p>
            <a:pPr marL="742950" lvl="1" indent="-285750" algn="l" eaLnBrk="1" hangingPunct="1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de-DE" altLang="de-DE" sz="1700" dirty="0"/>
              <a:t>EWR als Zusammenschluss von EU und EFTA ohne Schweiz</a:t>
            </a:r>
          </a:p>
          <a:p>
            <a:pPr marL="742950" lvl="1" indent="-285750" algn="l" eaLnBrk="1" hangingPunct="1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de-DE" altLang="de-DE" sz="1700" dirty="0"/>
              <a:t>Individualvertragliche Abreden (mit Schweiz, vermutlich GB), im Übrigen:</a:t>
            </a:r>
          </a:p>
          <a:p>
            <a:pPr marL="742950" lvl="1" indent="-285750" algn="l" eaLnBrk="1" hangingPunct="1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de-DE" altLang="de-DE" sz="1700" dirty="0"/>
              <a:t>Beitrittsperspektive (Art. 217 AEUV) oder Nachbarschaftspolitik (Art. 8 EUV)</a:t>
            </a:r>
          </a:p>
          <a:p>
            <a:pPr algn="l"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de-DE" altLang="de-DE" sz="2100" dirty="0"/>
              <a:t>auf globaler Ebene (neben Wirtschaftsgipfeln folgende Abkommen):</a:t>
            </a:r>
          </a:p>
          <a:p>
            <a:pPr marL="742950" lvl="1" indent="-285750" algn="l" eaLnBrk="1" hangingPunct="1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de-DE" altLang="de-DE" sz="1700" dirty="0"/>
              <a:t>Multilaterale Abkommen, insbesondere ÜWTO</a:t>
            </a:r>
          </a:p>
          <a:p>
            <a:pPr marL="742950" lvl="1" indent="-285750" algn="l" eaLnBrk="1" hangingPunct="1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de-DE" altLang="de-DE" sz="1700" dirty="0" err="1"/>
              <a:t>Plurilaterale</a:t>
            </a:r>
            <a:r>
              <a:rPr lang="de-DE" altLang="de-DE" sz="1700" dirty="0"/>
              <a:t> Abkommen, teilweise ÜWTO</a:t>
            </a:r>
          </a:p>
          <a:p>
            <a:pPr marL="742950" lvl="1" indent="-285750" algn="l" eaLnBrk="1" hangingPunct="1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de-DE" altLang="de-DE" sz="1700" dirty="0"/>
              <a:t>Interregionale Abkommen (z.B. EU-MERCOSUR)</a:t>
            </a:r>
          </a:p>
        </p:txBody>
      </p:sp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250825" y="4048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pic>
        <p:nvPicPr>
          <p:cNvPr id="17413" name="Picture 13" descr="Kombi_d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22225"/>
            <a:ext cx="164147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Rectangle 8"/>
          <p:cNvSpPr>
            <a:spLocks noChangeArrowheads="1"/>
          </p:cNvSpPr>
          <p:nvPr/>
        </p:nvSpPr>
        <p:spPr bwMode="auto">
          <a:xfrm>
            <a:off x="0" y="-4763"/>
            <a:ext cx="2409825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ea typeface="Calibri" panose="020F0502020204030204" pitchFamily="34" charset="0"/>
                <a:cs typeface="Times New Roman" panose="02020603050405020304" pitchFamily="18" charset="0"/>
              </a:rPr>
              <a:t>Außenwirtschaftsrecht der EU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200">
                <a:ea typeface="Calibri" panose="020F0502020204030204" pitchFamily="34" charset="0"/>
                <a:cs typeface="Times New Roman" panose="02020603050405020304" pitchFamily="18" charset="0"/>
              </a:rPr>
              <a:t>TU Chemnitz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200">
                <a:ea typeface="Calibri" panose="020F0502020204030204" pitchFamily="34" charset="0"/>
                <a:cs typeface="Times New Roman" panose="02020603050405020304" pitchFamily="18" charset="0"/>
              </a:rPr>
              <a:t>Prof. Dr. </a:t>
            </a:r>
            <a:r>
              <a:rPr lang="de-DE" altLang="de-DE" sz="1200" i="1">
                <a:ea typeface="Calibri" panose="020F0502020204030204" pitchFamily="34" charset="0"/>
                <a:cs typeface="Times New Roman" panose="02020603050405020304" pitchFamily="18" charset="0"/>
              </a:rPr>
              <a:t>Stefan Korte</a:t>
            </a:r>
            <a:r>
              <a:rPr lang="de-DE" altLang="de-DE" sz="1200">
                <a:ea typeface="Calibri" panose="020F0502020204030204" pitchFamily="34" charset="0"/>
                <a:cs typeface="Times New Roman" panose="02020603050405020304" pitchFamily="18" charset="0"/>
              </a:rPr>
              <a:t>, Dipl.-Kfm.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200">
                <a:ea typeface="Calibri" panose="020F0502020204030204" pitchFamily="34" charset="0"/>
                <a:cs typeface="Times New Roman" panose="02020603050405020304" pitchFamily="18" charset="0"/>
              </a:rPr>
              <a:t>Wintersemester 2019/2020</a:t>
            </a:r>
          </a:p>
        </p:txBody>
      </p:sp>
      <p:sp>
        <p:nvSpPr>
          <p:cNvPr id="17415" name="Foliennummernplatzhalt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9BF57CB-20C3-4F2A-A2D0-C3645EA0C2AA}" type="slidenum">
              <a:rPr lang="de-DE" altLang="de-DE" sz="1400" smtClean="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de-DE" altLang="de-DE" sz="1400" smtClean="0"/>
          </a:p>
        </p:txBody>
      </p:sp>
      <p:sp>
        <p:nvSpPr>
          <p:cNvPr id="16392" name="Textfeld 1"/>
          <p:cNvSpPr txBox="1">
            <a:spLocks noChangeArrowheads="1"/>
          </p:cNvSpPr>
          <p:nvPr/>
        </p:nvSpPr>
        <p:spPr bwMode="auto">
          <a:xfrm>
            <a:off x="104775" y="858838"/>
            <a:ext cx="8928100" cy="164352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de-DE" altLang="en-US" sz="1600" b="1" dirty="0">
                <a:latin typeface="Times New Roman" panose="02020603050405020304" pitchFamily="18" charset="0"/>
              </a:rPr>
              <a:t>Beispiel: </a:t>
            </a:r>
            <a:r>
              <a:rPr lang="de-DE" altLang="en-US" sz="1600" dirty="0">
                <a:latin typeface="Times New Roman" panose="02020603050405020304" pitchFamily="18" charset="0"/>
              </a:rPr>
              <a:t>In Deutschland sind Glücksspielveranstaltungen im Internet verboten. A ist Anbieter eines nach britischem Recht zugelassenen Internet-Kasinos und bietet seine Spiele </a:t>
            </a:r>
            <a:r>
              <a:rPr lang="de-DE" altLang="en-US" sz="1600" dirty="0" smtClean="0">
                <a:latin typeface="Times New Roman" panose="02020603050405020304" pitchFamily="18" charset="0"/>
              </a:rPr>
              <a:t>in </a:t>
            </a:r>
            <a:r>
              <a:rPr lang="de-DE" altLang="en-US" sz="1600" dirty="0">
                <a:latin typeface="Times New Roman" panose="02020603050405020304" pitchFamily="18" charset="0"/>
              </a:rPr>
              <a:t>englischer und deutscher Sprache </a:t>
            </a:r>
            <a:r>
              <a:rPr lang="de-DE" altLang="en-US" sz="1600" dirty="0" smtClean="0">
                <a:latin typeface="Times New Roman" panose="02020603050405020304" pitchFamily="18" charset="0"/>
              </a:rPr>
              <a:t>von einem Server auf der Isle </a:t>
            </a:r>
            <a:r>
              <a:rPr lang="de-DE" altLang="en-US" sz="1600" dirty="0" err="1" smtClean="0">
                <a:latin typeface="Times New Roman" panose="02020603050405020304" pitchFamily="18" charset="0"/>
              </a:rPr>
              <a:t>of</a:t>
            </a:r>
            <a:r>
              <a:rPr lang="de-DE" altLang="en-US" sz="1600" dirty="0" smtClean="0">
                <a:latin typeface="Times New Roman" panose="02020603050405020304" pitchFamily="18" charset="0"/>
              </a:rPr>
              <a:t> Man aus an</a:t>
            </a:r>
            <a:r>
              <a:rPr lang="de-DE" altLang="en-US" sz="1600" dirty="0">
                <a:latin typeface="Times New Roman" panose="02020603050405020304" pitchFamily="18" charset="0"/>
              </a:rPr>
              <a:t>. Als ihm </a:t>
            </a:r>
            <a:r>
              <a:rPr lang="de-DE" altLang="en-US" sz="1600" dirty="0" smtClean="0">
                <a:latin typeface="Times New Roman" panose="02020603050405020304" pitchFamily="18" charset="0"/>
              </a:rPr>
              <a:t>dieses Verhalten 2018 seitens des Ordnungsamtes O verboten </a:t>
            </a:r>
            <a:r>
              <a:rPr lang="de-DE" altLang="en-US" sz="1600" dirty="0">
                <a:latin typeface="Times New Roman" panose="02020603050405020304" pitchFamily="18" charset="0"/>
              </a:rPr>
              <a:t>wird, beruft sich A auf die Grundfreiheiten. Mit Erfolg?</a:t>
            </a:r>
          </a:p>
          <a:p>
            <a:pPr algn="just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de-DE" altLang="en-US" sz="1600" dirty="0">
                <a:latin typeface="Times New Roman" panose="02020603050405020304" pitchFamily="18" charset="0"/>
              </a:rPr>
              <a:t>In der Beitrittsakte von 1972 heißt es: „Die Gemeinschaftsregelung für Zölle und men­genmäßige Beschränkungen (…) findet auf die Kanalinseln und auf die Insel Man in gleicher Weise wie auf das Ver­einigte Königreich Anwendung.“ Weitere Anwendbarkeitsregeln finden sich dort nicht!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487"/>
    </mc:Choice>
    <mc:Fallback xmlns="">
      <p:transition spd="slow" advTm="441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17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7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71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71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71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71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717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717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171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09825" y="11113"/>
            <a:ext cx="4535488" cy="863600"/>
          </a:xfrm>
        </p:spPr>
        <p:txBody>
          <a:bodyPr/>
          <a:lstStyle/>
          <a:p>
            <a:pPr eaLnBrk="1" hangingPunct="1"/>
            <a:r>
              <a:rPr lang="de-DE" altLang="de-DE" sz="3200" smtClean="0"/>
              <a:t>Wiederholung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484313"/>
            <a:ext cx="9166225" cy="4129087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  <a:buFontTx/>
              <a:buChar char="•"/>
            </a:pPr>
            <a:r>
              <a:rPr lang="de-DE" altLang="de-DE" sz="2000" dirty="0" smtClean="0"/>
              <a:t> Was ist die Hoheitszone II?</a:t>
            </a:r>
          </a:p>
          <a:p>
            <a:pPr algn="l" eaLnBrk="1" hangingPunct="1">
              <a:lnSpc>
                <a:spcPct val="90000"/>
              </a:lnSpc>
              <a:buFontTx/>
              <a:buChar char="•"/>
            </a:pPr>
            <a:r>
              <a:rPr lang="de-DE" altLang="de-DE" sz="2000" dirty="0" smtClean="0"/>
              <a:t> Wie weit reicht die Geltung nationalen Rechts im Luftraum?</a:t>
            </a:r>
          </a:p>
          <a:p>
            <a:pPr algn="l" eaLnBrk="1" hangingPunct="1">
              <a:lnSpc>
                <a:spcPct val="90000"/>
              </a:lnSpc>
              <a:buFontTx/>
              <a:buChar char="•"/>
            </a:pPr>
            <a:r>
              <a:rPr lang="de-DE" altLang="de-DE" sz="2000" dirty="0" smtClean="0"/>
              <a:t> Welches recht gilt im Weltraum?</a:t>
            </a:r>
          </a:p>
          <a:p>
            <a:pPr algn="l" eaLnBrk="1" hangingPunct="1">
              <a:lnSpc>
                <a:spcPct val="90000"/>
              </a:lnSpc>
              <a:buFontTx/>
              <a:buChar char="•"/>
            </a:pPr>
            <a:r>
              <a:rPr lang="de-DE" altLang="de-DE" sz="2000" dirty="0" smtClean="0"/>
              <a:t> Welche Probleme bestehen auf Hoher See?</a:t>
            </a:r>
          </a:p>
          <a:p>
            <a:pPr algn="l" eaLnBrk="1" hangingPunct="1">
              <a:lnSpc>
                <a:spcPct val="90000"/>
              </a:lnSpc>
              <a:buFontTx/>
              <a:buChar char="•"/>
            </a:pPr>
            <a:r>
              <a:rPr lang="de-DE" altLang="de-DE" sz="2000" dirty="0" smtClean="0"/>
              <a:t> Was ist das Flaggenprinzip I</a:t>
            </a:r>
          </a:p>
          <a:p>
            <a:pPr algn="l" eaLnBrk="1" hangingPunct="1">
              <a:lnSpc>
                <a:spcPct val="90000"/>
              </a:lnSpc>
              <a:buFontTx/>
              <a:buChar char="•"/>
            </a:pPr>
            <a:r>
              <a:rPr lang="de-DE" altLang="de-DE" sz="2000" dirty="0" smtClean="0"/>
              <a:t> Was ist die </a:t>
            </a:r>
            <a:r>
              <a:rPr lang="de-DE" altLang="de-DE" sz="2000" dirty="0" err="1" smtClean="0"/>
              <a:t>Luftfahrzeugrollle</a:t>
            </a:r>
            <a:r>
              <a:rPr lang="de-DE" altLang="de-DE" sz="2000" dirty="0" smtClean="0"/>
              <a:t>?</a:t>
            </a:r>
          </a:p>
          <a:p>
            <a:pPr algn="l" eaLnBrk="1" hangingPunct="1">
              <a:lnSpc>
                <a:spcPct val="90000"/>
              </a:lnSpc>
              <a:buFontTx/>
              <a:buChar char="•"/>
            </a:pPr>
            <a:r>
              <a:rPr lang="de-DE" altLang="de-DE" sz="2000" dirty="0" smtClean="0"/>
              <a:t> Welches Recht gilt, wenn sich ein Schiff in der Hoheitszone II befindet?</a:t>
            </a:r>
          </a:p>
          <a:p>
            <a:pPr algn="l" eaLnBrk="1" hangingPunct="1">
              <a:lnSpc>
                <a:spcPct val="90000"/>
              </a:lnSpc>
              <a:buFontTx/>
              <a:buChar char="•"/>
            </a:pPr>
            <a:r>
              <a:rPr lang="de-DE" altLang="de-DE" sz="2000" dirty="0" smtClean="0"/>
              <a:t> Welches Recht gilt, wenn ein Flugzeug die Hohe See überfliegt?</a:t>
            </a:r>
          </a:p>
          <a:p>
            <a:pPr algn="l" eaLnBrk="1" hangingPunct="1">
              <a:lnSpc>
                <a:spcPct val="90000"/>
              </a:lnSpc>
            </a:pPr>
            <a:endParaRPr lang="de-DE" altLang="de-DE" sz="2000" dirty="0" smtClean="0"/>
          </a:p>
          <a:p>
            <a:pPr algn="l" eaLnBrk="1" hangingPunct="1">
              <a:lnSpc>
                <a:spcPct val="90000"/>
              </a:lnSpc>
              <a:buFontTx/>
              <a:buChar char="•"/>
            </a:pPr>
            <a:endParaRPr lang="de-DE" altLang="de-DE" sz="2000" dirty="0" smtClean="0"/>
          </a:p>
        </p:txBody>
      </p:sp>
      <p:sp>
        <p:nvSpPr>
          <p:cNvPr id="29700" name="Text Box 5"/>
          <p:cNvSpPr txBox="1">
            <a:spLocks noChangeArrowheads="1"/>
          </p:cNvSpPr>
          <p:nvPr/>
        </p:nvSpPr>
        <p:spPr bwMode="auto">
          <a:xfrm>
            <a:off x="250825" y="4048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29701" name="Rectangle 10"/>
          <p:cNvSpPr>
            <a:spLocks noChangeArrowheads="1"/>
          </p:cNvSpPr>
          <p:nvPr/>
        </p:nvSpPr>
        <p:spPr bwMode="auto">
          <a:xfrm>
            <a:off x="0" y="2946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>
              <a:latin typeface="Times New Roman" panose="02020603050405020304" pitchFamily="18" charset="0"/>
            </a:endParaRPr>
          </a:p>
        </p:txBody>
      </p:sp>
      <p:pic>
        <p:nvPicPr>
          <p:cNvPr id="29702" name="Picture 13" descr="Kombi_de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22225"/>
            <a:ext cx="1843088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Rectangle 8"/>
          <p:cNvSpPr>
            <a:spLocks noChangeArrowheads="1"/>
          </p:cNvSpPr>
          <p:nvPr/>
        </p:nvSpPr>
        <p:spPr bwMode="auto">
          <a:xfrm>
            <a:off x="0" y="-4763"/>
            <a:ext cx="2409825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ea typeface="Calibri" panose="020F0502020204030204" pitchFamily="34" charset="0"/>
                <a:cs typeface="Times New Roman" panose="02020603050405020304" pitchFamily="18" charset="0"/>
              </a:rPr>
              <a:t>Einführung in das Recht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200">
                <a:ea typeface="Calibri" panose="020F0502020204030204" pitchFamily="34" charset="0"/>
                <a:cs typeface="Times New Roman" panose="02020603050405020304" pitchFamily="18" charset="0"/>
              </a:rPr>
              <a:t>TU Chemnitz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200">
                <a:ea typeface="Calibri" panose="020F0502020204030204" pitchFamily="34" charset="0"/>
                <a:cs typeface="Times New Roman" panose="02020603050405020304" pitchFamily="18" charset="0"/>
              </a:rPr>
              <a:t>Prof. Dr. </a:t>
            </a:r>
            <a:r>
              <a:rPr lang="de-DE" altLang="de-DE" sz="1200" i="1">
                <a:ea typeface="Calibri" panose="020F0502020204030204" pitchFamily="34" charset="0"/>
                <a:cs typeface="Times New Roman" panose="02020603050405020304" pitchFamily="18" charset="0"/>
              </a:rPr>
              <a:t>Stefan Korte</a:t>
            </a:r>
            <a:r>
              <a:rPr lang="de-DE" altLang="de-DE" sz="1200">
                <a:ea typeface="Calibri" panose="020F0502020204030204" pitchFamily="34" charset="0"/>
                <a:cs typeface="Times New Roman" panose="02020603050405020304" pitchFamily="18" charset="0"/>
              </a:rPr>
              <a:t>, Dipl.-Kfm.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200">
                <a:ea typeface="Calibri" panose="020F0502020204030204" pitchFamily="34" charset="0"/>
                <a:cs typeface="Times New Roman" panose="02020603050405020304" pitchFamily="18" charset="0"/>
              </a:rPr>
              <a:t>Wintersemester 2019/2020</a:t>
            </a:r>
          </a:p>
        </p:txBody>
      </p:sp>
      <p:sp>
        <p:nvSpPr>
          <p:cNvPr id="29704" name="Foliennummernplatzhalt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8194549-71AE-421D-B419-7962EFB87491}" type="slidenum">
              <a:rPr lang="de-DE" altLang="de-DE" sz="1400" smtClean="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de-DE" altLang="de-DE" sz="1400" smtClean="0"/>
          </a:p>
        </p:txBody>
      </p:sp>
    </p:spTree>
    <p:extLst>
      <p:ext uri="{BB962C8B-B14F-4D97-AF65-F5344CB8AC3E}">
        <p14:creationId xmlns:p14="http://schemas.microsoft.com/office/powerpoint/2010/main" val="251649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90800" y="103188"/>
            <a:ext cx="4535488" cy="863600"/>
          </a:xfrm>
        </p:spPr>
        <p:txBody>
          <a:bodyPr/>
          <a:lstStyle/>
          <a:p>
            <a:pPr eaLnBrk="1" hangingPunct="1"/>
            <a:r>
              <a:rPr lang="de-DE" altLang="de-DE" sz="4000" smtClean="0"/>
              <a:t>Vorlesungsinhalte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8" y="966788"/>
            <a:ext cx="8820150" cy="4632325"/>
          </a:xfrm>
        </p:spPr>
        <p:txBody>
          <a:bodyPr/>
          <a:lstStyle/>
          <a:p>
            <a:pPr marL="514350" indent="-514350" algn="l" eaLnBrk="1" hangingPunct="1">
              <a:spcBef>
                <a:spcPct val="0"/>
              </a:spcBef>
              <a:buFontTx/>
              <a:buAutoNum type="romanUcPeriod"/>
            </a:pPr>
            <a:r>
              <a:rPr lang="de-DE" altLang="de-DE" sz="2400" dirty="0" smtClean="0"/>
              <a:t>Grundzüge des Internationales Wirtschaftsrechts</a:t>
            </a:r>
          </a:p>
          <a:p>
            <a:pPr marL="971550" lvl="1" indent="-514350" algn="l"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2000" dirty="0" smtClean="0"/>
              <a:t>Anwendungsbereiche</a:t>
            </a:r>
          </a:p>
          <a:p>
            <a:pPr marL="971550" lvl="1" indent="-514350" algn="l"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2000" dirty="0" smtClean="0"/>
              <a:t>Grundzüge des WTO-Recht</a:t>
            </a:r>
          </a:p>
          <a:p>
            <a:pPr marL="1428750" lvl="2" indent="-514350" algn="l" eaLnBrk="1" hangingPunct="1">
              <a:spcBef>
                <a:spcPct val="0"/>
              </a:spcBef>
              <a:buFontTx/>
              <a:buAutoNum type="alphaLcPeriod"/>
            </a:pPr>
            <a:r>
              <a:rPr lang="de-DE" altLang="de-DE" sz="1600" dirty="0" smtClean="0"/>
              <a:t>Marksteine des WTO-Rechts</a:t>
            </a:r>
          </a:p>
          <a:p>
            <a:pPr marL="1428750" lvl="2" indent="-514350" algn="l" eaLnBrk="1" hangingPunct="1">
              <a:spcBef>
                <a:spcPct val="0"/>
              </a:spcBef>
              <a:buFontTx/>
              <a:buAutoNum type="alphaLcPeriod"/>
            </a:pPr>
            <a:r>
              <a:rPr lang="de-DE" altLang="de-DE" sz="1600" dirty="0" smtClean="0"/>
              <a:t>Vertiefung 1: Institutionelles WTO-Recht (Ü-WTO)</a:t>
            </a:r>
          </a:p>
          <a:p>
            <a:pPr marL="1428750" lvl="2" indent="-514350" algn="l" eaLnBrk="1" hangingPunct="1">
              <a:spcBef>
                <a:spcPct val="0"/>
              </a:spcBef>
              <a:buFontTx/>
              <a:buAutoNum type="alphaLcPeriod"/>
            </a:pPr>
            <a:r>
              <a:rPr lang="de-DE" altLang="de-DE" sz="1600" dirty="0" smtClean="0"/>
              <a:t>Vertiefung 2: GATS als Anwendungsbeispiel</a:t>
            </a:r>
          </a:p>
          <a:p>
            <a:pPr marL="1428750" lvl="2" indent="-514350" algn="l" eaLnBrk="1" hangingPunct="1">
              <a:spcBef>
                <a:spcPct val="0"/>
              </a:spcBef>
              <a:buFontTx/>
              <a:buAutoNum type="alphaLcPeriod"/>
            </a:pPr>
            <a:r>
              <a:rPr lang="de-DE" altLang="de-DE" sz="1600" dirty="0" smtClean="0"/>
              <a:t>Vertiefung 3: DSU als relevanter Streitbeilegungsmechanismus</a:t>
            </a:r>
          </a:p>
          <a:p>
            <a:pPr marL="971550" lvl="1" indent="-514350" algn="l"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2000" dirty="0" err="1" smtClean="0"/>
              <a:t>TTiP</a:t>
            </a:r>
            <a:r>
              <a:rPr lang="de-DE" altLang="de-DE" sz="2000" dirty="0" smtClean="0"/>
              <a:t> und CETA als aktuelle Herausforderungen</a:t>
            </a:r>
          </a:p>
          <a:p>
            <a:pPr marL="514350" indent="-514350" algn="l" eaLnBrk="1" hangingPunct="1">
              <a:spcBef>
                <a:spcPct val="0"/>
              </a:spcBef>
              <a:buFontTx/>
              <a:buAutoNum type="romanUcPeriod"/>
            </a:pPr>
            <a:r>
              <a:rPr lang="de-DE" altLang="de-DE" sz="2400" dirty="0" smtClean="0"/>
              <a:t>Grundzüge des EU-Außenwirtschaftsrechts</a:t>
            </a:r>
          </a:p>
          <a:p>
            <a:pPr marL="971550" lvl="1" indent="-514350" algn="l"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2000" dirty="0" smtClean="0"/>
              <a:t>Normenhierarchie im Kontext der Internationalisierung</a:t>
            </a:r>
          </a:p>
          <a:p>
            <a:pPr marL="971550" lvl="1" indent="-514350" algn="l"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2000" dirty="0" smtClean="0"/>
              <a:t>Vertragsabschlusskompetenzen auf Unionsebene</a:t>
            </a:r>
          </a:p>
          <a:p>
            <a:pPr marL="1428750" lvl="2" indent="-514350" algn="l" eaLnBrk="1" hangingPunct="1">
              <a:spcBef>
                <a:spcPct val="0"/>
              </a:spcBef>
              <a:buFontTx/>
              <a:buAutoNum type="alphaLcPeriod"/>
            </a:pPr>
            <a:r>
              <a:rPr lang="de-DE" altLang="de-DE" sz="1600" dirty="0" smtClean="0"/>
              <a:t>Außenverhältnis</a:t>
            </a:r>
          </a:p>
          <a:p>
            <a:pPr marL="1428750" lvl="2" indent="-514350" algn="l" eaLnBrk="1" hangingPunct="1">
              <a:spcBef>
                <a:spcPct val="0"/>
              </a:spcBef>
              <a:buFontTx/>
              <a:buAutoNum type="alphaLcPeriod"/>
            </a:pPr>
            <a:r>
              <a:rPr lang="de-DE" altLang="de-DE" sz="1600" dirty="0" smtClean="0"/>
              <a:t>Innenverhältnis</a:t>
            </a:r>
          </a:p>
          <a:p>
            <a:pPr marL="971550" lvl="1" indent="-514350" algn="l"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2000" dirty="0" smtClean="0"/>
              <a:t>Materielles Außenwirtschaftsrecht am Bsp. Investitionsrecht</a:t>
            </a:r>
          </a:p>
          <a:p>
            <a:pPr marL="1428750" lvl="2" indent="-514350" algn="l" eaLnBrk="1" hangingPunct="1">
              <a:spcBef>
                <a:spcPct val="0"/>
              </a:spcBef>
              <a:buFontTx/>
              <a:buAutoNum type="alphaLcPeriod"/>
            </a:pPr>
            <a:r>
              <a:rPr lang="de-DE" altLang="de-DE" sz="1600" dirty="0" smtClean="0"/>
              <a:t>Das Singapur-Abkommen</a:t>
            </a:r>
          </a:p>
          <a:p>
            <a:pPr marL="1428750" lvl="2" indent="-514350" algn="l" eaLnBrk="1" hangingPunct="1">
              <a:spcBef>
                <a:spcPct val="0"/>
              </a:spcBef>
              <a:buFontTx/>
              <a:buAutoNum type="alphaLcPeriod"/>
            </a:pPr>
            <a:r>
              <a:rPr lang="de-DE" altLang="de-DE" sz="1600" dirty="0" smtClean="0"/>
              <a:t>Die Screening-VO der EU</a:t>
            </a:r>
          </a:p>
          <a:p>
            <a:pPr marL="514350" indent="-514350" algn="l" eaLnBrk="1" hangingPunct="1">
              <a:spcBef>
                <a:spcPct val="0"/>
              </a:spcBef>
              <a:buFontTx/>
              <a:buAutoNum type="romanUcPeriod"/>
            </a:pPr>
            <a:r>
              <a:rPr lang="de-DE" altLang="de-DE" sz="2400" dirty="0" smtClean="0"/>
              <a:t>Grundzüge des nationalen Außenwirtschaftsrecht</a:t>
            </a:r>
          </a:p>
          <a:p>
            <a:pPr marL="971550" lvl="1" indent="-514350" algn="l"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2000" dirty="0" smtClean="0"/>
              <a:t>Unionsrechtliche Vorformung</a:t>
            </a:r>
          </a:p>
          <a:p>
            <a:pPr marL="971550" lvl="1" indent="-514350" algn="l"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2000" dirty="0" smtClean="0"/>
              <a:t>Verbleibende Kompetenzbereiche</a:t>
            </a:r>
          </a:p>
          <a:p>
            <a:pPr marL="971550" lvl="1" indent="-514350" algn="l"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2000" dirty="0" smtClean="0"/>
              <a:t>Überblick über das Außenwirtschaftsgesetz</a:t>
            </a:r>
          </a:p>
          <a:p>
            <a:pPr marL="971550" lvl="1" indent="-514350" algn="l" eaLnBrk="1" hangingPunct="1">
              <a:buFontTx/>
              <a:buAutoNum type="arabicPeriod"/>
            </a:pPr>
            <a:endParaRPr lang="de-DE" altLang="de-DE" sz="2000" dirty="0" smtClean="0"/>
          </a:p>
          <a:p>
            <a:pPr marL="514350" indent="-514350" algn="l" eaLnBrk="1" hangingPunct="1"/>
            <a:endParaRPr lang="de-DE" altLang="de-DE" sz="2400" dirty="0" smtClean="0"/>
          </a:p>
          <a:p>
            <a:pPr marL="514350" indent="-514350" algn="l" eaLnBrk="1" hangingPunct="1"/>
            <a:endParaRPr lang="de-DE" altLang="de-DE" sz="2400" dirty="0" smtClean="0"/>
          </a:p>
        </p:txBody>
      </p:sp>
      <p:sp>
        <p:nvSpPr>
          <p:cNvPr id="6148" name="Text Box 5"/>
          <p:cNvSpPr txBox="1">
            <a:spLocks noChangeArrowheads="1"/>
          </p:cNvSpPr>
          <p:nvPr/>
        </p:nvSpPr>
        <p:spPr bwMode="auto">
          <a:xfrm>
            <a:off x="250825" y="4048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pic>
        <p:nvPicPr>
          <p:cNvPr id="6149" name="Picture 13" descr="Kombi_de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22225"/>
            <a:ext cx="1843088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8"/>
          <p:cNvSpPr>
            <a:spLocks noChangeArrowheads="1"/>
          </p:cNvSpPr>
          <p:nvPr/>
        </p:nvSpPr>
        <p:spPr bwMode="auto">
          <a:xfrm>
            <a:off x="0" y="-68263"/>
            <a:ext cx="2409825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ea typeface="Calibri" panose="020F0502020204030204" pitchFamily="34" charset="0"/>
                <a:cs typeface="Times New Roman" panose="02020603050405020304" pitchFamily="18" charset="0"/>
              </a:rPr>
              <a:t>Außenwirtschaftsrecht der EU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200">
                <a:ea typeface="Calibri" panose="020F0502020204030204" pitchFamily="34" charset="0"/>
                <a:cs typeface="Times New Roman" panose="02020603050405020304" pitchFamily="18" charset="0"/>
              </a:rPr>
              <a:t>TU Chemnitz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200">
                <a:ea typeface="Calibri" panose="020F0502020204030204" pitchFamily="34" charset="0"/>
                <a:cs typeface="Times New Roman" panose="02020603050405020304" pitchFamily="18" charset="0"/>
              </a:rPr>
              <a:t>Prof. Dr. </a:t>
            </a:r>
            <a:r>
              <a:rPr lang="de-DE" altLang="de-DE" sz="1200" i="1">
                <a:ea typeface="Calibri" panose="020F0502020204030204" pitchFamily="34" charset="0"/>
                <a:cs typeface="Times New Roman" panose="02020603050405020304" pitchFamily="18" charset="0"/>
              </a:rPr>
              <a:t>Stefan Korte</a:t>
            </a:r>
            <a:r>
              <a:rPr lang="de-DE" altLang="de-DE" sz="1200">
                <a:ea typeface="Calibri" panose="020F0502020204030204" pitchFamily="34" charset="0"/>
                <a:cs typeface="Times New Roman" panose="02020603050405020304" pitchFamily="18" charset="0"/>
              </a:rPr>
              <a:t>, Dipl.-Kfm.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200">
                <a:ea typeface="Calibri" panose="020F0502020204030204" pitchFamily="34" charset="0"/>
                <a:cs typeface="Times New Roman" panose="02020603050405020304" pitchFamily="18" charset="0"/>
              </a:rPr>
              <a:t>Wintersemester 2020/2021</a:t>
            </a:r>
          </a:p>
        </p:txBody>
      </p:sp>
      <p:sp>
        <p:nvSpPr>
          <p:cNvPr id="6151" name="Foliennummernplatzhalt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B0CDCB2-9DF8-4BB3-B46D-8541E4103D12}" type="slidenum">
              <a:rPr lang="de-DE" altLang="de-DE" sz="1400" smtClean="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de-DE" altLang="de-DE" sz="14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7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71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71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71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71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717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717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717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717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717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 bldLvl="5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95513" y="157163"/>
            <a:ext cx="4746625" cy="863600"/>
          </a:xfrm>
        </p:spPr>
        <p:txBody>
          <a:bodyPr/>
          <a:lstStyle/>
          <a:p>
            <a:pPr eaLnBrk="1" hangingPunct="1"/>
            <a:r>
              <a:rPr lang="de-DE" altLang="de-DE" sz="3200" smtClean="0"/>
              <a:t>Konzept und Materialien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2725" y="1692275"/>
            <a:ext cx="8712200" cy="3968750"/>
          </a:xfrm>
        </p:spPr>
        <p:txBody>
          <a:bodyPr/>
          <a:lstStyle/>
          <a:p>
            <a:pPr algn="l" eaLnBrk="1" hangingPunct="1">
              <a:buFontTx/>
              <a:buChar char="•"/>
            </a:pPr>
            <a:r>
              <a:rPr lang="de-DE" altLang="de-DE" sz="2000" dirty="0" smtClean="0"/>
              <a:t> Vorlesung</a:t>
            </a:r>
          </a:p>
          <a:p>
            <a:pPr lvl="1" algn="l" eaLnBrk="1" hangingPunct="1">
              <a:buFontTx/>
              <a:buChar char="–"/>
            </a:pPr>
            <a:r>
              <a:rPr lang="de-DE" altLang="de-DE" sz="1800" dirty="0" smtClean="0"/>
              <a:t> Fallbeispiel als Ausgangspunkt</a:t>
            </a:r>
          </a:p>
          <a:p>
            <a:pPr lvl="1" algn="l" eaLnBrk="1" hangingPunct="1">
              <a:buFontTx/>
              <a:buChar char="–"/>
            </a:pPr>
            <a:r>
              <a:rPr lang="de-DE" altLang="de-DE" sz="1800" dirty="0" smtClean="0"/>
              <a:t> Überblick über die maßgeblichen rechtlichen Grundsätze</a:t>
            </a:r>
          </a:p>
          <a:p>
            <a:pPr lvl="1" algn="l" eaLnBrk="1" hangingPunct="1">
              <a:buFontTx/>
              <a:buChar char="–"/>
            </a:pPr>
            <a:r>
              <a:rPr lang="de-DE" altLang="de-DE" sz="1800" dirty="0" smtClean="0"/>
              <a:t> Fallprojektion</a:t>
            </a:r>
          </a:p>
          <a:p>
            <a:pPr lvl="1" algn="l" eaLnBrk="1" hangingPunct="1">
              <a:buFontTx/>
              <a:buChar char="–"/>
            </a:pPr>
            <a:r>
              <a:rPr lang="de-DE" altLang="de-DE" sz="1800" dirty="0" smtClean="0"/>
              <a:t> Präsentation abrufbar auf der LS-Seite (Passwort </a:t>
            </a:r>
            <a:r>
              <a:rPr lang="de-DE" altLang="de-DE" sz="1800" dirty="0" err="1" smtClean="0"/>
              <a:t>InvSch</a:t>
            </a:r>
            <a:r>
              <a:rPr lang="de-DE" altLang="de-DE" sz="1800" dirty="0" smtClean="0"/>
              <a:t>-VO)</a:t>
            </a:r>
          </a:p>
          <a:p>
            <a:pPr algn="l" eaLnBrk="1" hangingPunct="1">
              <a:buFontTx/>
              <a:buChar char="•"/>
            </a:pPr>
            <a:r>
              <a:rPr lang="de-DE" altLang="de-DE" sz="2000" dirty="0" smtClean="0"/>
              <a:t> Klausur </a:t>
            </a:r>
          </a:p>
          <a:p>
            <a:pPr lvl="1" algn="l" eaLnBrk="1" hangingPunct="1">
              <a:buFontTx/>
              <a:buChar char="–"/>
            </a:pPr>
            <a:r>
              <a:rPr lang="de-DE" altLang="de-DE" sz="1800" dirty="0" smtClean="0"/>
              <a:t> Fragen mit multiple-</a:t>
            </a:r>
            <a:r>
              <a:rPr lang="de-DE" altLang="de-DE" sz="1800" dirty="0" err="1" smtClean="0"/>
              <a:t>choice</a:t>
            </a:r>
            <a:r>
              <a:rPr lang="de-DE" altLang="de-DE" sz="1800" dirty="0" smtClean="0"/>
              <a:t>- und Textelementen (kein Fallgutachten)</a:t>
            </a:r>
          </a:p>
          <a:p>
            <a:pPr lvl="1" algn="l" eaLnBrk="1" hangingPunct="1">
              <a:buFontTx/>
              <a:buChar char="–"/>
            </a:pPr>
            <a:r>
              <a:rPr lang="de-DE" altLang="de-DE" sz="1800" dirty="0"/>
              <a:t> </a:t>
            </a:r>
            <a:r>
              <a:rPr lang="de-DE" altLang="de-DE" sz="1800" dirty="0" smtClean="0"/>
              <a:t>Struktur </a:t>
            </a:r>
            <a:r>
              <a:rPr lang="de-DE" altLang="de-DE" sz="1800" dirty="0" err="1" smtClean="0"/>
              <a:t>iÜ</a:t>
            </a:r>
            <a:r>
              <a:rPr lang="de-DE" altLang="de-DE" sz="1800" dirty="0" smtClean="0"/>
              <a:t>. wie bei anderen Abschlussklausuren zu Vorlesungen von Jura I</a:t>
            </a:r>
          </a:p>
          <a:p>
            <a:pPr algn="l" eaLnBrk="1" hangingPunct="1">
              <a:buFontTx/>
              <a:buChar char="•"/>
            </a:pPr>
            <a:r>
              <a:rPr lang="de-DE" altLang="de-DE" sz="2000" dirty="0" smtClean="0"/>
              <a:t> Gesetzessammlungen</a:t>
            </a:r>
          </a:p>
          <a:p>
            <a:pPr lvl="1" algn="l" eaLnBrk="1" hangingPunct="1">
              <a:buFontTx/>
              <a:buChar char="–"/>
            </a:pPr>
            <a:r>
              <a:rPr lang="de-DE" altLang="de-DE" sz="1800" dirty="0" smtClean="0"/>
              <a:t> Stober (</a:t>
            </a:r>
            <a:r>
              <a:rPr lang="de-DE" altLang="de-DE" sz="1800" dirty="0" err="1" smtClean="0"/>
              <a:t>Hg</a:t>
            </a:r>
            <a:r>
              <a:rPr lang="de-DE" altLang="de-DE" sz="1800" dirty="0" smtClean="0"/>
              <a:t>.), Wichtige Gesetze für die Wirtschaftsverwaltung …</a:t>
            </a:r>
          </a:p>
          <a:p>
            <a:pPr algn="l" eaLnBrk="1" hangingPunct="1">
              <a:buFontTx/>
              <a:buChar char="•"/>
            </a:pPr>
            <a:r>
              <a:rPr lang="de-DE" altLang="de-DE" sz="2000" dirty="0" smtClean="0"/>
              <a:t> Lehrbücher</a:t>
            </a:r>
          </a:p>
          <a:p>
            <a:pPr lvl="1" algn="l" eaLnBrk="1" hangingPunct="1">
              <a:buFontTx/>
              <a:buChar char="–"/>
            </a:pPr>
            <a:r>
              <a:rPr lang="de-DE" altLang="de-DE" sz="1800" dirty="0" smtClean="0"/>
              <a:t> Stober/Korte, Öffentliches Wirtschaftsrecht I </a:t>
            </a:r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250825" y="4048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pic>
        <p:nvPicPr>
          <p:cNvPr id="7173" name="Picture 13" descr="Kombi_de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22225"/>
            <a:ext cx="1843088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Rectangle 8"/>
          <p:cNvSpPr>
            <a:spLocks noChangeArrowheads="1"/>
          </p:cNvSpPr>
          <p:nvPr/>
        </p:nvSpPr>
        <p:spPr bwMode="auto">
          <a:xfrm>
            <a:off x="0" y="-4763"/>
            <a:ext cx="2409825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ea typeface="Calibri" panose="020F0502020204030204" pitchFamily="34" charset="0"/>
                <a:cs typeface="Times New Roman" panose="02020603050405020304" pitchFamily="18" charset="0"/>
              </a:rPr>
              <a:t>Außenwirtschaftsrecht der EU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200">
                <a:ea typeface="Calibri" panose="020F0502020204030204" pitchFamily="34" charset="0"/>
                <a:cs typeface="Times New Roman" panose="02020603050405020304" pitchFamily="18" charset="0"/>
              </a:rPr>
              <a:t>TU Chemnitz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200">
                <a:ea typeface="Calibri" panose="020F0502020204030204" pitchFamily="34" charset="0"/>
                <a:cs typeface="Times New Roman" panose="02020603050405020304" pitchFamily="18" charset="0"/>
              </a:rPr>
              <a:t>Prof. Dr. </a:t>
            </a:r>
            <a:r>
              <a:rPr lang="de-DE" altLang="de-DE" sz="1200" i="1">
                <a:ea typeface="Calibri" panose="020F0502020204030204" pitchFamily="34" charset="0"/>
                <a:cs typeface="Times New Roman" panose="02020603050405020304" pitchFamily="18" charset="0"/>
              </a:rPr>
              <a:t>Stefan Korte</a:t>
            </a:r>
            <a:r>
              <a:rPr lang="de-DE" altLang="de-DE" sz="1200">
                <a:ea typeface="Calibri" panose="020F0502020204030204" pitchFamily="34" charset="0"/>
                <a:cs typeface="Times New Roman" panose="02020603050405020304" pitchFamily="18" charset="0"/>
              </a:rPr>
              <a:t>, Dipl.-Kfm.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200">
                <a:ea typeface="Calibri" panose="020F0502020204030204" pitchFamily="34" charset="0"/>
                <a:cs typeface="Times New Roman" panose="02020603050405020304" pitchFamily="18" charset="0"/>
              </a:rPr>
              <a:t>Wintersemester 2019/2020</a:t>
            </a:r>
          </a:p>
        </p:txBody>
      </p:sp>
      <p:sp>
        <p:nvSpPr>
          <p:cNvPr id="7175" name="Foliennummernplatzhalt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746C2E4-3557-4125-95D4-C67DDA42073C}" type="slidenum">
              <a:rPr lang="de-DE" altLang="de-DE" sz="1400" smtClean="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de-DE" altLang="de-DE" sz="14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7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71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5"/>
          <p:cNvSpPr txBox="1">
            <a:spLocks noChangeArrowheads="1"/>
          </p:cNvSpPr>
          <p:nvPr/>
        </p:nvSpPr>
        <p:spPr bwMode="auto">
          <a:xfrm>
            <a:off x="250825" y="4048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8195" name="Rectangle 8"/>
          <p:cNvSpPr>
            <a:spLocks noChangeArrowheads="1"/>
          </p:cNvSpPr>
          <p:nvPr/>
        </p:nvSpPr>
        <p:spPr bwMode="auto">
          <a:xfrm>
            <a:off x="0" y="-4763"/>
            <a:ext cx="2409825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ea typeface="Calibri" panose="020F0502020204030204" pitchFamily="34" charset="0"/>
                <a:cs typeface="Times New Roman" panose="02020603050405020304" pitchFamily="18" charset="0"/>
              </a:rPr>
              <a:t>Außenwirtschaftsrecht der EU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200">
                <a:ea typeface="Calibri" panose="020F0502020204030204" pitchFamily="34" charset="0"/>
                <a:cs typeface="Times New Roman" panose="02020603050405020304" pitchFamily="18" charset="0"/>
              </a:rPr>
              <a:t>TU Chemnitz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200">
                <a:ea typeface="Calibri" panose="020F0502020204030204" pitchFamily="34" charset="0"/>
                <a:cs typeface="Times New Roman" panose="02020603050405020304" pitchFamily="18" charset="0"/>
              </a:rPr>
              <a:t>Prof. Dr. </a:t>
            </a:r>
            <a:r>
              <a:rPr lang="de-DE" altLang="de-DE" sz="1200" i="1">
                <a:ea typeface="Calibri" panose="020F0502020204030204" pitchFamily="34" charset="0"/>
                <a:cs typeface="Times New Roman" panose="02020603050405020304" pitchFamily="18" charset="0"/>
              </a:rPr>
              <a:t>Stefan Korte</a:t>
            </a:r>
            <a:r>
              <a:rPr lang="de-DE" altLang="de-DE" sz="1200">
                <a:ea typeface="Calibri" panose="020F0502020204030204" pitchFamily="34" charset="0"/>
                <a:cs typeface="Times New Roman" panose="02020603050405020304" pitchFamily="18" charset="0"/>
              </a:rPr>
              <a:t>, Dipl.-Kfm.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200">
                <a:ea typeface="Calibri" panose="020F0502020204030204" pitchFamily="34" charset="0"/>
                <a:cs typeface="Times New Roman" panose="02020603050405020304" pitchFamily="18" charset="0"/>
              </a:rPr>
              <a:t>Wintersemester 2019/2020</a:t>
            </a:r>
          </a:p>
        </p:txBody>
      </p:sp>
      <p:sp>
        <p:nvSpPr>
          <p:cNvPr id="8196" name="Rectangle 10"/>
          <p:cNvSpPr>
            <a:spLocks noChangeArrowheads="1"/>
          </p:cNvSpPr>
          <p:nvPr/>
        </p:nvSpPr>
        <p:spPr bwMode="auto">
          <a:xfrm>
            <a:off x="0" y="19891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>
              <a:latin typeface="Times New Roman" panose="02020603050405020304" pitchFamily="18" charset="0"/>
            </a:endParaRPr>
          </a:p>
        </p:txBody>
      </p:sp>
      <p:pic>
        <p:nvPicPr>
          <p:cNvPr id="8197" name="Picture 13" descr="Kombi_de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22225"/>
            <a:ext cx="1843088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itel 1"/>
          <p:cNvSpPr>
            <a:spLocks noGrp="1" noChangeArrowheads="1"/>
          </p:cNvSpPr>
          <p:nvPr>
            <p:ph type="ctrTitle"/>
          </p:nvPr>
        </p:nvSpPr>
        <p:spPr>
          <a:xfrm>
            <a:off x="914400" y="1773238"/>
            <a:ext cx="7772400" cy="1470025"/>
          </a:xfrm>
        </p:spPr>
        <p:txBody>
          <a:bodyPr/>
          <a:lstStyle/>
          <a:p>
            <a:r>
              <a:rPr lang="de-DE" altLang="de-DE" smtClean="0"/>
              <a:t>Grundzüge des Internationalen Wirtschaftsrechts I</a:t>
            </a:r>
          </a:p>
        </p:txBody>
      </p:sp>
      <p:sp>
        <p:nvSpPr>
          <p:cNvPr id="8199" name="Foliennummernplatzhalt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33D6A2B-0701-4EAF-A4A3-F877F4545488}" type="slidenum">
              <a:rPr lang="de-DE" altLang="de-DE" sz="1400" smtClean="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de-DE" altLang="de-DE" sz="1400" smtClean="0"/>
          </a:p>
        </p:txBody>
      </p:sp>
      <p:sp>
        <p:nvSpPr>
          <p:cNvPr id="8200" name="Textfeld 1"/>
          <p:cNvSpPr txBox="1">
            <a:spLocks noChangeArrowheads="1"/>
          </p:cNvSpPr>
          <p:nvPr/>
        </p:nvSpPr>
        <p:spPr bwMode="auto">
          <a:xfrm flipH="1">
            <a:off x="434975" y="5300663"/>
            <a:ext cx="66960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en-US" sz="1600" b="1">
                <a:latin typeface="Times New Roman" panose="02020603050405020304" pitchFamily="18" charset="0"/>
              </a:rPr>
              <a:t>Zur Vertiefung bzw. Rekapitulation: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en-US" sz="1600">
                <a:latin typeface="Times New Roman" panose="02020603050405020304" pitchFamily="18" charset="0"/>
              </a:rPr>
              <a:t>Stober/Korte, Öffentliches Wirtschaftsrecht I, 19. Aufl. 2018, §§ 14, 16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90800" y="103188"/>
            <a:ext cx="4535488" cy="863600"/>
          </a:xfrm>
        </p:spPr>
        <p:txBody>
          <a:bodyPr/>
          <a:lstStyle/>
          <a:p>
            <a:pPr eaLnBrk="1" hangingPunct="1"/>
            <a:r>
              <a:rPr lang="de-DE" altLang="de-DE" sz="4000" smtClean="0"/>
              <a:t>Vorlesungsinhalt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7950" y="1589088"/>
            <a:ext cx="8820150" cy="4632325"/>
          </a:xfrm>
        </p:spPr>
        <p:txBody>
          <a:bodyPr/>
          <a:lstStyle/>
          <a:p>
            <a:pPr marL="514350" indent="-514350" algn="l" eaLnBrk="1" hangingPunct="1">
              <a:spcBef>
                <a:spcPct val="0"/>
              </a:spcBef>
              <a:buFontTx/>
              <a:buAutoNum type="romanUcPeriod"/>
              <a:defRPr/>
            </a:pPr>
            <a:r>
              <a:rPr lang="de-DE" altLang="de-DE" sz="2400" dirty="0" smtClean="0"/>
              <a:t>Grundzüge des Internationales Wirtschaftsrechts, 13.01.20</a:t>
            </a:r>
          </a:p>
          <a:p>
            <a:pPr marL="971550" lvl="1" indent="-514350" algn="l" eaLnBrk="1" hangingPunct="1">
              <a:spcBef>
                <a:spcPct val="0"/>
              </a:spcBef>
              <a:buFontTx/>
              <a:buAutoNum type="arabicPeriod"/>
              <a:defRPr/>
            </a:pPr>
            <a:r>
              <a:rPr lang="de-DE" altLang="de-DE" sz="2000" dirty="0" smtClean="0"/>
              <a:t>Anwendungsbereiche</a:t>
            </a:r>
          </a:p>
          <a:p>
            <a:pPr lvl="1" algn="l" eaLnBrk="1" hangingPunct="1">
              <a:defRPr/>
            </a:pPr>
            <a:endParaRPr lang="de-DE" altLang="de-DE" sz="2000" dirty="0" smtClean="0"/>
          </a:p>
          <a:p>
            <a:pPr marL="514350" indent="-514350" algn="l" eaLnBrk="1" hangingPunct="1">
              <a:defRPr/>
            </a:pPr>
            <a:endParaRPr lang="de-DE" altLang="de-DE" sz="2400" dirty="0" smtClean="0"/>
          </a:p>
          <a:p>
            <a:pPr marL="514350" indent="-514350" algn="l" eaLnBrk="1" hangingPunct="1">
              <a:defRPr/>
            </a:pPr>
            <a:endParaRPr lang="de-DE" altLang="de-DE" sz="2400" dirty="0" smtClean="0"/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50825" y="4048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pic>
        <p:nvPicPr>
          <p:cNvPr id="10245" name="Picture 13" descr="Kombi_de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22225"/>
            <a:ext cx="1843088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Rectangle 8"/>
          <p:cNvSpPr>
            <a:spLocks noChangeArrowheads="1"/>
          </p:cNvSpPr>
          <p:nvPr/>
        </p:nvSpPr>
        <p:spPr bwMode="auto">
          <a:xfrm>
            <a:off x="0" y="-68263"/>
            <a:ext cx="2409825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ea typeface="Calibri" panose="020F0502020204030204" pitchFamily="34" charset="0"/>
                <a:cs typeface="Times New Roman" panose="02020603050405020304" pitchFamily="18" charset="0"/>
              </a:rPr>
              <a:t>Außenwirtschaftsrecht der EU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200">
                <a:ea typeface="Calibri" panose="020F0502020204030204" pitchFamily="34" charset="0"/>
                <a:cs typeface="Times New Roman" panose="02020603050405020304" pitchFamily="18" charset="0"/>
              </a:rPr>
              <a:t>TU Chemnitz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200">
                <a:ea typeface="Calibri" panose="020F0502020204030204" pitchFamily="34" charset="0"/>
                <a:cs typeface="Times New Roman" panose="02020603050405020304" pitchFamily="18" charset="0"/>
              </a:rPr>
              <a:t>Prof. Dr. </a:t>
            </a:r>
            <a:r>
              <a:rPr lang="de-DE" altLang="de-DE" sz="1200" i="1">
                <a:ea typeface="Calibri" panose="020F0502020204030204" pitchFamily="34" charset="0"/>
                <a:cs typeface="Times New Roman" panose="02020603050405020304" pitchFamily="18" charset="0"/>
              </a:rPr>
              <a:t>Stefan Korte</a:t>
            </a:r>
            <a:r>
              <a:rPr lang="de-DE" altLang="de-DE" sz="1200">
                <a:ea typeface="Calibri" panose="020F0502020204030204" pitchFamily="34" charset="0"/>
                <a:cs typeface="Times New Roman" panose="02020603050405020304" pitchFamily="18" charset="0"/>
              </a:rPr>
              <a:t>, Dipl.-Kfm.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200">
                <a:ea typeface="Calibri" panose="020F0502020204030204" pitchFamily="34" charset="0"/>
                <a:cs typeface="Times New Roman" panose="02020603050405020304" pitchFamily="18" charset="0"/>
              </a:rPr>
              <a:t>Wintersemester 2020/2021</a:t>
            </a:r>
          </a:p>
        </p:txBody>
      </p:sp>
      <p:sp>
        <p:nvSpPr>
          <p:cNvPr id="10247" name="Foliennummernplatzhalt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F731A8A-7786-4A17-AB8D-7DC508442B67}" type="slidenum">
              <a:rPr lang="de-DE" altLang="de-DE" sz="1400" smtClean="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de-DE" altLang="de-DE" sz="14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 bldLvl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5"/>
          <p:cNvSpPr txBox="1">
            <a:spLocks noChangeArrowheads="1"/>
          </p:cNvSpPr>
          <p:nvPr/>
        </p:nvSpPr>
        <p:spPr bwMode="auto">
          <a:xfrm>
            <a:off x="250825" y="4048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1267" name="Rectangle 8"/>
          <p:cNvSpPr>
            <a:spLocks noChangeArrowheads="1"/>
          </p:cNvSpPr>
          <p:nvPr/>
        </p:nvSpPr>
        <p:spPr bwMode="auto">
          <a:xfrm>
            <a:off x="0" y="-4763"/>
            <a:ext cx="2409825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ea typeface="Calibri" panose="020F0502020204030204" pitchFamily="34" charset="0"/>
                <a:cs typeface="Times New Roman" panose="02020603050405020304" pitchFamily="18" charset="0"/>
              </a:rPr>
              <a:t>Außenwirtschaftsrecht der EU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200">
                <a:ea typeface="Calibri" panose="020F0502020204030204" pitchFamily="34" charset="0"/>
                <a:cs typeface="Times New Roman" panose="02020603050405020304" pitchFamily="18" charset="0"/>
              </a:rPr>
              <a:t>TU Chemnitz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200">
                <a:ea typeface="Calibri" panose="020F0502020204030204" pitchFamily="34" charset="0"/>
                <a:cs typeface="Times New Roman" panose="02020603050405020304" pitchFamily="18" charset="0"/>
              </a:rPr>
              <a:t>Prof. Dr. </a:t>
            </a:r>
            <a:r>
              <a:rPr lang="de-DE" altLang="de-DE" sz="1200" i="1">
                <a:ea typeface="Calibri" panose="020F0502020204030204" pitchFamily="34" charset="0"/>
                <a:cs typeface="Times New Roman" panose="02020603050405020304" pitchFamily="18" charset="0"/>
              </a:rPr>
              <a:t>Stefan Korte</a:t>
            </a:r>
            <a:r>
              <a:rPr lang="de-DE" altLang="de-DE" sz="1200">
                <a:ea typeface="Calibri" panose="020F0502020204030204" pitchFamily="34" charset="0"/>
                <a:cs typeface="Times New Roman" panose="02020603050405020304" pitchFamily="18" charset="0"/>
              </a:rPr>
              <a:t>, Dipl.-Kfm.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200">
                <a:ea typeface="Calibri" panose="020F0502020204030204" pitchFamily="34" charset="0"/>
                <a:cs typeface="Times New Roman" panose="02020603050405020304" pitchFamily="18" charset="0"/>
              </a:rPr>
              <a:t>Wintersemester 2019/2020</a:t>
            </a:r>
          </a:p>
        </p:txBody>
      </p:sp>
      <p:pic>
        <p:nvPicPr>
          <p:cNvPr id="11268" name="Picture 13" descr="Kombi_de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22225"/>
            <a:ext cx="1843088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Foliennummernplatzhalt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48469AF-CC78-4217-8F9E-978AE761F15E}" type="slidenum">
              <a:rPr lang="de-DE" altLang="de-DE" sz="1400" smtClean="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de-DE" altLang="de-DE" sz="1400" smtClean="0"/>
          </a:p>
        </p:txBody>
      </p:sp>
      <p:sp>
        <p:nvSpPr>
          <p:cNvPr id="11270" name="Textfeld 1"/>
          <p:cNvSpPr txBox="1">
            <a:spLocks noChangeArrowheads="1"/>
          </p:cNvSpPr>
          <p:nvPr/>
        </p:nvSpPr>
        <p:spPr bwMode="auto">
          <a:xfrm>
            <a:off x="2555875" y="115888"/>
            <a:ext cx="46085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2400">
                <a:latin typeface="Times New Roman" panose="02020603050405020304" pitchFamily="18" charset="0"/>
              </a:rPr>
              <a:t>Ist die Hohe See ein rechtsfreier Raum?</a:t>
            </a:r>
            <a:endParaRPr lang="en-US" altLang="de-DE" sz="2400">
              <a:latin typeface="Times New Roman" panose="02020603050405020304" pitchFamily="18" charset="0"/>
            </a:endParaRPr>
          </a:p>
        </p:txBody>
      </p:sp>
      <p:pic>
        <p:nvPicPr>
          <p:cNvPr id="2" name="-Ist_die_Hohe_See_ein_rechtsfreier_Rau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143000"/>
            <a:ext cx="812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5"/>
          <p:cNvSpPr txBox="1">
            <a:spLocks noChangeArrowheads="1"/>
          </p:cNvSpPr>
          <p:nvPr/>
        </p:nvSpPr>
        <p:spPr bwMode="auto">
          <a:xfrm>
            <a:off x="250825" y="4048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3315" name="Rectangle 8"/>
          <p:cNvSpPr>
            <a:spLocks noChangeArrowheads="1"/>
          </p:cNvSpPr>
          <p:nvPr/>
        </p:nvSpPr>
        <p:spPr bwMode="auto">
          <a:xfrm>
            <a:off x="0" y="-4763"/>
            <a:ext cx="2409825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ea typeface="Calibri" panose="020F0502020204030204" pitchFamily="34" charset="0"/>
                <a:cs typeface="Times New Roman" panose="02020603050405020304" pitchFamily="18" charset="0"/>
              </a:rPr>
              <a:t>Außenwirtschaftsrecht der EU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200">
                <a:ea typeface="Calibri" panose="020F0502020204030204" pitchFamily="34" charset="0"/>
                <a:cs typeface="Times New Roman" panose="02020603050405020304" pitchFamily="18" charset="0"/>
              </a:rPr>
              <a:t>TU Chemnitz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200">
                <a:ea typeface="Calibri" panose="020F0502020204030204" pitchFamily="34" charset="0"/>
                <a:cs typeface="Times New Roman" panose="02020603050405020304" pitchFamily="18" charset="0"/>
              </a:rPr>
              <a:t>Prof. Dr. </a:t>
            </a:r>
            <a:r>
              <a:rPr lang="de-DE" altLang="de-DE" sz="1200" i="1">
                <a:ea typeface="Calibri" panose="020F0502020204030204" pitchFamily="34" charset="0"/>
                <a:cs typeface="Times New Roman" panose="02020603050405020304" pitchFamily="18" charset="0"/>
              </a:rPr>
              <a:t>Stefan Korte</a:t>
            </a:r>
            <a:r>
              <a:rPr lang="de-DE" altLang="de-DE" sz="1200">
                <a:ea typeface="Calibri" panose="020F0502020204030204" pitchFamily="34" charset="0"/>
                <a:cs typeface="Times New Roman" panose="02020603050405020304" pitchFamily="18" charset="0"/>
              </a:rPr>
              <a:t>, Dipl.-Kfm.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200">
                <a:ea typeface="Calibri" panose="020F0502020204030204" pitchFamily="34" charset="0"/>
                <a:cs typeface="Times New Roman" panose="02020603050405020304" pitchFamily="18" charset="0"/>
              </a:rPr>
              <a:t>Wintersemester 2019/2020</a:t>
            </a:r>
          </a:p>
        </p:txBody>
      </p:sp>
      <p:pic>
        <p:nvPicPr>
          <p:cNvPr id="13316" name="Picture 13" descr="Kombi_de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22225"/>
            <a:ext cx="1843088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Foliennummernplatzhalt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69096DE-0658-4CC3-9EBC-D782CC02D3E5}" type="slidenum">
              <a:rPr lang="de-DE" altLang="de-DE" sz="1400" smtClean="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de-DE" altLang="de-DE" sz="1400" smtClean="0"/>
          </a:p>
        </p:txBody>
      </p:sp>
      <p:sp>
        <p:nvSpPr>
          <p:cNvPr id="13318" name="Textfeld 1"/>
          <p:cNvSpPr txBox="1">
            <a:spLocks noChangeArrowheads="1"/>
          </p:cNvSpPr>
          <p:nvPr/>
        </p:nvSpPr>
        <p:spPr bwMode="auto">
          <a:xfrm>
            <a:off x="2660650" y="252413"/>
            <a:ext cx="45370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2400">
                <a:latin typeface="Times New Roman" panose="02020603050405020304" pitchFamily="18" charset="0"/>
              </a:rPr>
              <a:t>Sind die Meere frei?</a:t>
            </a:r>
            <a:endParaRPr lang="en-US" altLang="de-DE" sz="2400">
              <a:latin typeface="Times New Roman" panose="02020603050405020304" pitchFamily="18" charset="0"/>
            </a:endParaRPr>
          </a:p>
        </p:txBody>
      </p:sp>
      <p:pic>
        <p:nvPicPr>
          <p:cNvPr id="2" name="Sind_die_Meere_frei-Eine_Rechtsordnung_für_die_Meere_und_Ozean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143000"/>
            <a:ext cx="812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09825" y="-22225"/>
            <a:ext cx="4746625" cy="863600"/>
          </a:xfrm>
        </p:spPr>
        <p:txBody>
          <a:bodyPr/>
          <a:lstStyle/>
          <a:p>
            <a:pPr eaLnBrk="1" hangingPunct="1"/>
            <a:r>
              <a:rPr lang="de-DE" altLang="de-DE" sz="3200" smtClean="0"/>
              <a:t>Anwendungsbereiche</a:t>
            </a:r>
            <a:br>
              <a:rPr lang="de-DE" altLang="de-DE" sz="3200" smtClean="0"/>
            </a:br>
            <a:r>
              <a:rPr lang="de-DE" altLang="de-DE" sz="2800" smtClean="0"/>
              <a:t>Binnenwirtschaftsrecht I</a:t>
            </a:r>
            <a:endParaRPr lang="de-DE" altLang="de-DE" sz="320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7950" y="2132013"/>
            <a:ext cx="8928100" cy="4581525"/>
          </a:xfrm>
          <a:ln>
            <a:solidFill>
              <a:schemeClr val="tx2"/>
            </a:solidFill>
          </a:ln>
        </p:spPr>
        <p:txBody>
          <a:bodyPr/>
          <a:lstStyle/>
          <a:p>
            <a:pPr algn="l" eaLnBrk="1" hangingPunct="1">
              <a:defRPr/>
            </a:pPr>
            <a:r>
              <a:rPr lang="de-DE" altLang="de-DE" sz="2200" dirty="0"/>
              <a:t>Vorformung durch bi- bzw. multilaterale Abkommen, im Einzelnen:</a:t>
            </a:r>
          </a:p>
          <a:p>
            <a:pPr algn="l" eaLnBrk="1" hangingPunct="1">
              <a:defRPr/>
            </a:pPr>
            <a:r>
              <a:rPr lang="de-DE" altLang="de-DE" sz="2000" dirty="0"/>
              <a:t>   am Boden:</a:t>
            </a:r>
          </a:p>
          <a:p>
            <a:pPr marL="742950" lvl="1" indent="-285750" algn="l" eaLnBrk="1" hangingPunct="1">
              <a:buFont typeface="Wingdings" panose="05000000000000000000" pitchFamily="2" charset="2"/>
              <a:buChar char="Ø"/>
              <a:defRPr/>
            </a:pPr>
            <a:r>
              <a:rPr lang="de-DE" altLang="de-DE" sz="1800" dirty="0"/>
              <a:t>Staatsgebiet:</a:t>
            </a:r>
          </a:p>
          <a:p>
            <a:pPr lvl="1" algn="l" eaLnBrk="1" hangingPunct="1">
              <a:defRPr/>
            </a:pPr>
            <a:r>
              <a:rPr lang="de-DE" altLang="de-DE" sz="1400" dirty="0"/>
              <a:t>      </a:t>
            </a:r>
            <a:r>
              <a:rPr lang="de-DE" altLang="de-DE" sz="1600" dirty="0"/>
              <a:t>Festland, Binnengewässer, Meer bis </a:t>
            </a:r>
            <a:r>
              <a:rPr lang="de-DE" altLang="de-DE" sz="1600" dirty="0" err="1"/>
              <a:t>durchschnittl</a:t>
            </a:r>
            <a:r>
              <a:rPr lang="de-DE" altLang="de-DE" sz="1600" dirty="0"/>
              <a:t> </a:t>
            </a:r>
            <a:r>
              <a:rPr lang="de-DE" altLang="de-DE" sz="1600" dirty="0" err="1"/>
              <a:t>Niederigwasserlinie</a:t>
            </a:r>
            <a:r>
              <a:rPr lang="de-DE" altLang="de-DE" sz="1600" dirty="0"/>
              <a:t> + 3 </a:t>
            </a:r>
            <a:r>
              <a:rPr lang="de-DE" altLang="de-DE" sz="1600" dirty="0" err="1"/>
              <a:t>bzw</a:t>
            </a:r>
            <a:r>
              <a:rPr lang="de-DE" altLang="de-DE" sz="1600" dirty="0"/>
              <a:t> 12 SM)</a:t>
            </a:r>
          </a:p>
          <a:p>
            <a:pPr lvl="1" algn="l" eaLnBrk="1" hangingPunct="1">
              <a:defRPr/>
            </a:pPr>
            <a:r>
              <a:rPr lang="de-DE" altLang="de-DE" sz="1600" dirty="0"/>
              <a:t>     Uneingeschränkte Hoheitsbefugnisse</a:t>
            </a:r>
          </a:p>
          <a:p>
            <a:pPr marL="742950" lvl="1" indent="-285750" algn="l" eaLnBrk="1" hangingPunct="1">
              <a:buFont typeface="Wingdings" panose="05000000000000000000" pitchFamily="2" charset="2"/>
              <a:buChar char="Ø"/>
              <a:defRPr/>
            </a:pPr>
            <a:r>
              <a:rPr lang="de-DE" altLang="de-DE" sz="1800" dirty="0"/>
              <a:t>Wirtschaftsgebiet:</a:t>
            </a:r>
          </a:p>
          <a:p>
            <a:pPr lvl="1" algn="l" eaLnBrk="1" hangingPunct="1">
              <a:defRPr/>
            </a:pPr>
            <a:r>
              <a:rPr lang="de-DE" altLang="de-DE" sz="1600" dirty="0"/>
              <a:t>     Anschlusszone: 24 SM (eingeschränkte Hoheitsgewalt, z.B. Umweltschutz ...)</a:t>
            </a:r>
          </a:p>
          <a:p>
            <a:pPr lvl="1" algn="l" eaLnBrk="1" hangingPunct="1">
              <a:defRPr/>
            </a:pPr>
            <a:r>
              <a:rPr lang="de-DE" altLang="de-DE" sz="1600" dirty="0"/>
              <a:t>     Außenwirtschaftszone: 200 SM (keine Hoheitsgewalt, aber Nutzungsrechte / -pflichten</a:t>
            </a:r>
          </a:p>
          <a:p>
            <a:pPr lvl="1" algn="l" eaLnBrk="1" hangingPunct="1">
              <a:defRPr/>
            </a:pPr>
            <a:r>
              <a:rPr lang="de-DE" altLang="de-DE" sz="1600" dirty="0"/>
              <a:t>     Festlandsockel: Dehnung auf bis zu 350 SM, wenn Meeresboden nat. Landverlängerung</a:t>
            </a:r>
          </a:p>
          <a:p>
            <a:pPr marL="742950" lvl="1" indent="-285750" algn="l" eaLnBrk="1" hangingPunct="1">
              <a:buFont typeface="Wingdings" panose="05000000000000000000" pitchFamily="2" charset="2"/>
              <a:buChar char="Ø"/>
              <a:defRPr/>
            </a:pPr>
            <a:r>
              <a:rPr lang="de-DE" altLang="de-DE" sz="1800" dirty="0"/>
              <a:t>Staatsfreies Gebiet:</a:t>
            </a:r>
          </a:p>
          <a:p>
            <a:pPr lvl="1" algn="l" eaLnBrk="1" hangingPunct="1">
              <a:defRPr/>
            </a:pPr>
            <a:r>
              <a:rPr lang="de-DE" altLang="de-DE" sz="1600" dirty="0"/>
              <a:t>     Hohe See in Form der „Freiheit der Meere“ als „Gemeinsames Erbe der Menschheit“</a:t>
            </a:r>
          </a:p>
          <a:p>
            <a:pPr algn="l" eaLnBrk="1" hangingPunct="1">
              <a:defRPr/>
            </a:pPr>
            <a:r>
              <a:rPr lang="de-DE" altLang="de-DE" sz="2000" dirty="0"/>
              <a:t>   in der Luft:</a:t>
            </a:r>
          </a:p>
          <a:p>
            <a:pPr marL="742950" lvl="1" indent="-285750" algn="l" eaLnBrk="1" hangingPunct="1">
              <a:buFont typeface="Wingdings" panose="05000000000000000000" pitchFamily="2" charset="2"/>
              <a:buChar char="Ø"/>
              <a:defRPr/>
            </a:pPr>
            <a:r>
              <a:rPr lang="de-DE" altLang="de-DE" sz="1800" dirty="0"/>
              <a:t>Luftraum:</a:t>
            </a:r>
          </a:p>
          <a:p>
            <a:pPr lvl="1" algn="l" eaLnBrk="1" hangingPunct="1">
              <a:defRPr/>
            </a:pPr>
            <a:r>
              <a:rPr lang="de-DE" altLang="de-DE" sz="1600" dirty="0"/>
              <a:t>     über Staatsgebiet bis Höhe des technisch Beherrschbaren, danach Weltraum</a:t>
            </a:r>
          </a:p>
        </p:txBody>
      </p:sp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250825" y="4048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pic>
        <p:nvPicPr>
          <p:cNvPr id="15365" name="Picture 13" descr="Kombi_d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22225"/>
            <a:ext cx="164147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Rectangle 8"/>
          <p:cNvSpPr>
            <a:spLocks noChangeArrowheads="1"/>
          </p:cNvSpPr>
          <p:nvPr/>
        </p:nvSpPr>
        <p:spPr bwMode="auto">
          <a:xfrm>
            <a:off x="0" y="-4763"/>
            <a:ext cx="2409825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ea typeface="Calibri" panose="020F0502020204030204" pitchFamily="34" charset="0"/>
                <a:cs typeface="Times New Roman" panose="02020603050405020304" pitchFamily="18" charset="0"/>
              </a:rPr>
              <a:t>Außenwirtschaftsrecht der EU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200">
                <a:ea typeface="Calibri" panose="020F0502020204030204" pitchFamily="34" charset="0"/>
                <a:cs typeface="Times New Roman" panose="02020603050405020304" pitchFamily="18" charset="0"/>
              </a:rPr>
              <a:t>TU Chemnitz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200">
                <a:ea typeface="Calibri" panose="020F0502020204030204" pitchFamily="34" charset="0"/>
                <a:cs typeface="Times New Roman" panose="02020603050405020304" pitchFamily="18" charset="0"/>
              </a:rPr>
              <a:t>Prof. Dr. </a:t>
            </a:r>
            <a:r>
              <a:rPr lang="de-DE" altLang="de-DE" sz="1200" i="1">
                <a:ea typeface="Calibri" panose="020F0502020204030204" pitchFamily="34" charset="0"/>
                <a:cs typeface="Times New Roman" panose="02020603050405020304" pitchFamily="18" charset="0"/>
              </a:rPr>
              <a:t>Stefan Korte</a:t>
            </a:r>
            <a:r>
              <a:rPr lang="de-DE" altLang="de-DE" sz="1200">
                <a:ea typeface="Calibri" panose="020F0502020204030204" pitchFamily="34" charset="0"/>
                <a:cs typeface="Times New Roman" panose="02020603050405020304" pitchFamily="18" charset="0"/>
              </a:rPr>
              <a:t>, Dipl.-Kfm.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200">
                <a:ea typeface="Calibri" panose="020F0502020204030204" pitchFamily="34" charset="0"/>
                <a:cs typeface="Times New Roman" panose="02020603050405020304" pitchFamily="18" charset="0"/>
              </a:rPr>
              <a:t>Wintersemester 2019/2020</a:t>
            </a:r>
          </a:p>
        </p:txBody>
      </p:sp>
      <p:sp>
        <p:nvSpPr>
          <p:cNvPr id="15367" name="Foliennummernplatzhalt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6CA8B5B-92A4-4DFA-AADC-021A4A897FE6}" type="slidenum">
              <a:rPr lang="de-DE" altLang="de-DE" sz="1400" smtClean="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de-DE" altLang="de-DE" sz="1400" smtClean="0"/>
          </a:p>
        </p:txBody>
      </p:sp>
      <p:sp>
        <p:nvSpPr>
          <p:cNvPr id="12296" name="Textfeld 1"/>
          <p:cNvSpPr txBox="1">
            <a:spLocks noChangeArrowheads="1"/>
          </p:cNvSpPr>
          <p:nvPr/>
        </p:nvSpPr>
        <p:spPr bwMode="auto">
          <a:xfrm>
            <a:off x="107950" y="908050"/>
            <a:ext cx="8928100" cy="98583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de-DE" altLang="en-US" sz="1600" b="1">
                <a:latin typeface="Times New Roman" panose="02020603050405020304" pitchFamily="18" charset="0"/>
              </a:rPr>
              <a:t>Beispiel: </a:t>
            </a:r>
            <a:r>
              <a:rPr lang="de-DE" altLang="en-US" sz="1400">
                <a:latin typeface="Times New Roman" panose="02020603050405020304" pitchFamily="18" charset="0"/>
              </a:rPr>
              <a:t>Greta kettet sich an einem Bohrturm in der Nordsee 30 SM westlich von Sylt fest. Die Betreiberfirma B will schlechte Presse vermeiden und bittet das für </a:t>
            </a:r>
            <a:r>
              <a:rPr lang="de-DE" altLang="en-US" sz="1400" b="1">
                <a:latin typeface="Times New Roman" panose="02020603050405020304" pitchFamily="18" charset="0"/>
              </a:rPr>
              <a:t> </a:t>
            </a:r>
            <a:r>
              <a:rPr lang="de-DE" altLang="en-US" sz="1400">
                <a:latin typeface="Times New Roman" panose="02020603050405020304" pitchFamily="18" charset="0"/>
              </a:rPr>
              <a:t>Sylt zuständige Ordnungsamt um ein Einschreiten. Mit Erfolg?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en-US" sz="1400">
                <a:latin typeface="Times New Roman" panose="02020603050405020304" pitchFamily="18" charset="0"/>
              </a:rPr>
              <a:t>Da sich dem deutschen Luftraum ein erkennbar mit Waffenträgern ausgerüstetes Flugobjekt nähert, das trotz wiederholter Nachfrage seine Identität nicht preisgeben will, entschließt sich die Bundeswehr zum Handeln. Zu Recht?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409"/>
    </mc:Choice>
    <mc:Fallback xmlns="">
      <p:transition spd="slow" advTm="456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29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09825" y="-22225"/>
            <a:ext cx="4746625" cy="863600"/>
          </a:xfrm>
        </p:spPr>
        <p:txBody>
          <a:bodyPr/>
          <a:lstStyle/>
          <a:p>
            <a:pPr eaLnBrk="1" hangingPunct="1"/>
            <a:r>
              <a:rPr lang="de-DE" altLang="de-DE" sz="3200" smtClean="0"/>
              <a:t>Anwendungsbereiche</a:t>
            </a:r>
            <a:br>
              <a:rPr lang="de-DE" altLang="de-DE" sz="3200" smtClean="0"/>
            </a:br>
            <a:r>
              <a:rPr lang="de-DE" altLang="de-DE" sz="2800" smtClean="0"/>
              <a:t>Binnenwirtschaftsrecht II</a:t>
            </a:r>
            <a:endParaRPr lang="de-DE" altLang="de-DE" sz="320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7950" y="1968500"/>
            <a:ext cx="8928100" cy="4826000"/>
          </a:xfrm>
          <a:ln>
            <a:solidFill>
              <a:schemeClr val="tx2"/>
            </a:solidFill>
          </a:ln>
        </p:spPr>
        <p:txBody>
          <a:bodyPr/>
          <a:lstStyle/>
          <a:p>
            <a:pPr algn="l" eaLnBrk="1" hangingPunct="1">
              <a:defRPr/>
            </a:pPr>
            <a:r>
              <a:rPr lang="de-DE" altLang="de-DE" sz="2200" dirty="0"/>
              <a:t>Vorformung durch bi- bzw. multilaterale Abkommen, im Einzelnen:</a:t>
            </a:r>
          </a:p>
          <a:p>
            <a:pPr algn="l" eaLnBrk="1" hangingPunct="1">
              <a:defRPr/>
            </a:pPr>
            <a:r>
              <a:rPr lang="de-DE" altLang="de-DE" sz="2000" dirty="0"/>
              <a:t>   auf Schiffen:</a:t>
            </a:r>
          </a:p>
          <a:p>
            <a:pPr marL="742950" lvl="1" indent="-285750" algn="l" eaLnBrk="1" hangingPunct="1">
              <a:buFont typeface="Wingdings" panose="05000000000000000000" pitchFamily="2" charset="2"/>
              <a:buChar char="Ø"/>
              <a:defRPr/>
            </a:pPr>
            <a:r>
              <a:rPr lang="de-DE" altLang="de-DE" sz="1800" dirty="0"/>
              <a:t>Flaggenprinzip I (Eintrag ins Schiffsregister bei AG):</a:t>
            </a:r>
          </a:p>
          <a:p>
            <a:pPr lvl="1" algn="l" eaLnBrk="1" hangingPunct="1">
              <a:defRPr/>
            </a:pPr>
            <a:r>
              <a:rPr lang="de-DE" altLang="de-DE" sz="1600" dirty="0"/>
              <a:t>     es gilt Recht des Flaggenstaates; freie Durchfahrt durch Staats- / Wirtschaftsgebiet</a:t>
            </a:r>
          </a:p>
          <a:p>
            <a:pPr lvl="1" algn="l" eaLnBrk="1" hangingPunct="1">
              <a:defRPr/>
            </a:pPr>
            <a:r>
              <a:rPr lang="de-DE" altLang="de-DE" sz="1600" dirty="0"/>
              <a:t>     Eingriffsmöglichkeit des Passierstaates bei Seeschifffahrtsbezug in obigen Grenzen</a:t>
            </a:r>
          </a:p>
          <a:p>
            <a:pPr marL="742950" lvl="1" indent="-285750" algn="l" eaLnBrk="1" hangingPunct="1">
              <a:buFont typeface="Wingdings" panose="05000000000000000000" pitchFamily="2" charset="2"/>
              <a:buChar char="Ø"/>
              <a:defRPr/>
            </a:pPr>
            <a:r>
              <a:rPr lang="de-DE" altLang="de-DE" sz="1800" dirty="0"/>
              <a:t>Flaggenprinzip II (Eintrag ins int. </a:t>
            </a:r>
            <a:r>
              <a:rPr lang="de-DE" altLang="de-DE" sz="1800" dirty="0" err="1"/>
              <a:t>Seeschiffahrtsregister</a:t>
            </a:r>
            <a:r>
              <a:rPr lang="de-DE" altLang="de-DE" sz="1800" dirty="0"/>
              <a:t> bei </a:t>
            </a:r>
            <a:r>
              <a:rPr lang="de-DE" altLang="de-DE" sz="1800" dirty="0" err="1"/>
              <a:t>BMinVI</a:t>
            </a:r>
            <a:r>
              <a:rPr lang="de-DE" altLang="de-DE" sz="1800" dirty="0"/>
              <a:t>):</a:t>
            </a:r>
          </a:p>
          <a:p>
            <a:pPr lvl="1" algn="l" eaLnBrk="1" hangingPunct="1">
              <a:defRPr/>
            </a:pPr>
            <a:r>
              <a:rPr lang="de-DE" altLang="de-DE" sz="1600" dirty="0"/>
              <a:t>     relevant für Tarifgestaltung an Bord des Schiffes im Falle von Matrosen („Ausflaggen“)</a:t>
            </a:r>
          </a:p>
          <a:p>
            <a:pPr algn="l" eaLnBrk="1" hangingPunct="1">
              <a:defRPr/>
            </a:pPr>
            <a:r>
              <a:rPr lang="de-DE" altLang="de-DE" sz="2000" dirty="0"/>
              <a:t>   auf Luftfahrzeugen:</a:t>
            </a:r>
          </a:p>
          <a:p>
            <a:pPr marL="742950" lvl="1" indent="-285750" algn="l" eaLnBrk="1" hangingPunct="1">
              <a:buFont typeface="Wingdings" panose="05000000000000000000" pitchFamily="2" charset="2"/>
              <a:buChar char="Ø"/>
              <a:defRPr/>
            </a:pPr>
            <a:r>
              <a:rPr lang="de-DE" altLang="de-DE" sz="1800" dirty="0"/>
              <a:t>Eintragung in die Luftfahrzeugrolle (bei Luftfahrtbundesamt BS):</a:t>
            </a:r>
          </a:p>
          <a:p>
            <a:pPr lvl="1" algn="l" eaLnBrk="1" hangingPunct="1">
              <a:defRPr/>
            </a:pPr>
            <a:r>
              <a:rPr lang="de-DE" altLang="de-DE" sz="1800" dirty="0"/>
              <a:t>     </a:t>
            </a:r>
            <a:r>
              <a:rPr lang="de-DE" altLang="de-DE" sz="1600" dirty="0"/>
              <a:t>es gilt auf eingetragenen Luftfahrzeugen grundsätzlich deutsches Recht, aber:</a:t>
            </a:r>
          </a:p>
          <a:p>
            <a:pPr marL="1085850" lvl="2" indent="-171450" algn="l" eaLnBrk="1" hangingPunct="1">
              <a:buFont typeface="Symbol" panose="05050102010706020507" pitchFamily="18" charset="2"/>
              <a:buChar char="-"/>
              <a:defRPr/>
            </a:pPr>
            <a:r>
              <a:rPr lang="de-DE" altLang="de-DE" sz="1600" dirty="0"/>
              <a:t>Einschränkung durch die Lufthoheit des überflogenen Staates (Chicago-Abkommen)</a:t>
            </a:r>
          </a:p>
          <a:p>
            <a:pPr marL="1085850" lvl="2" indent="-171450" algn="l" eaLnBrk="1" hangingPunct="1">
              <a:buFont typeface="Symbol" panose="05050102010706020507" pitchFamily="18" charset="2"/>
              <a:buChar char="-"/>
              <a:defRPr/>
            </a:pPr>
            <a:r>
              <a:rPr lang="de-DE" altLang="de-DE" sz="1600" dirty="0"/>
              <a:t>Keine Einschränkung über Wirtschaftsgebiet und Hoher See </a:t>
            </a:r>
          </a:p>
          <a:p>
            <a:pPr lvl="1" algn="l" eaLnBrk="1" hangingPunct="1">
              <a:defRPr/>
            </a:pPr>
            <a:r>
              <a:rPr lang="de-DE" altLang="de-DE" sz="1600" dirty="0"/>
              <a:t>      Regeln zur Haftung bei Beförderung per Luft (Montreal-Abkommen)</a:t>
            </a:r>
          </a:p>
          <a:p>
            <a:pPr marL="742950" lvl="1" indent="-285750" algn="l" eaLnBrk="1" hangingPunct="1">
              <a:buFont typeface="Wingdings" panose="05000000000000000000" pitchFamily="2" charset="2"/>
              <a:buChar char="Ø"/>
              <a:defRPr/>
            </a:pPr>
            <a:r>
              <a:rPr lang="de-DE" altLang="de-DE" sz="1800" dirty="0"/>
              <a:t>Satelliten etc. </a:t>
            </a:r>
          </a:p>
          <a:p>
            <a:pPr lvl="1" algn="l" eaLnBrk="1" hangingPunct="1">
              <a:defRPr/>
            </a:pPr>
            <a:r>
              <a:rPr lang="de-DE" altLang="de-DE" sz="1600" dirty="0"/>
              <a:t>     Weltraum als gemeinsames Erbe der Menschheit (wie Hohe See), aber Weltraumvertrag</a:t>
            </a:r>
          </a:p>
          <a:p>
            <a:pPr lvl="1" algn="l" eaLnBrk="1" hangingPunct="1">
              <a:defRPr/>
            </a:pPr>
            <a:endParaRPr lang="de-DE" altLang="de-DE" sz="1600" dirty="0"/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250825" y="4048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pic>
        <p:nvPicPr>
          <p:cNvPr id="16389" name="Picture 13" descr="Kombi_d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22225"/>
            <a:ext cx="164147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Rectangle 8"/>
          <p:cNvSpPr>
            <a:spLocks noChangeArrowheads="1"/>
          </p:cNvSpPr>
          <p:nvPr/>
        </p:nvSpPr>
        <p:spPr bwMode="auto">
          <a:xfrm>
            <a:off x="0" y="-4763"/>
            <a:ext cx="2409825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ea typeface="Calibri" panose="020F0502020204030204" pitchFamily="34" charset="0"/>
                <a:cs typeface="Times New Roman" panose="02020603050405020304" pitchFamily="18" charset="0"/>
              </a:rPr>
              <a:t>Außenwirtschaftsrecht der EU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200">
                <a:ea typeface="Calibri" panose="020F0502020204030204" pitchFamily="34" charset="0"/>
                <a:cs typeface="Times New Roman" panose="02020603050405020304" pitchFamily="18" charset="0"/>
              </a:rPr>
              <a:t>TU Chemnitz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200">
                <a:ea typeface="Calibri" panose="020F0502020204030204" pitchFamily="34" charset="0"/>
                <a:cs typeface="Times New Roman" panose="02020603050405020304" pitchFamily="18" charset="0"/>
              </a:rPr>
              <a:t>Prof. Dr. </a:t>
            </a:r>
            <a:r>
              <a:rPr lang="de-DE" altLang="de-DE" sz="1200" i="1">
                <a:ea typeface="Calibri" panose="020F0502020204030204" pitchFamily="34" charset="0"/>
                <a:cs typeface="Times New Roman" panose="02020603050405020304" pitchFamily="18" charset="0"/>
              </a:rPr>
              <a:t>Stefan Korte</a:t>
            </a:r>
            <a:r>
              <a:rPr lang="de-DE" altLang="de-DE" sz="1200">
                <a:ea typeface="Calibri" panose="020F0502020204030204" pitchFamily="34" charset="0"/>
                <a:cs typeface="Times New Roman" panose="02020603050405020304" pitchFamily="18" charset="0"/>
              </a:rPr>
              <a:t>, Dipl.-Kfm.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200">
                <a:ea typeface="Calibri" panose="020F0502020204030204" pitchFamily="34" charset="0"/>
                <a:cs typeface="Times New Roman" panose="02020603050405020304" pitchFamily="18" charset="0"/>
              </a:rPr>
              <a:t>Wintersemester 2019/2020</a:t>
            </a:r>
          </a:p>
        </p:txBody>
      </p:sp>
      <p:sp>
        <p:nvSpPr>
          <p:cNvPr id="16391" name="Foliennummernplatzhalt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8976AA-B900-489C-ADC6-8CE83A0D0EFA}" type="slidenum">
              <a:rPr lang="de-DE" altLang="de-DE" sz="1400" smtClean="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de-DE" altLang="de-DE" sz="1400" smtClean="0"/>
          </a:p>
        </p:txBody>
      </p:sp>
      <p:sp>
        <p:nvSpPr>
          <p:cNvPr id="13320" name="Textfeld 1"/>
          <p:cNvSpPr txBox="1">
            <a:spLocks noChangeArrowheads="1"/>
          </p:cNvSpPr>
          <p:nvPr/>
        </p:nvSpPr>
        <p:spPr bwMode="auto">
          <a:xfrm>
            <a:off x="107950" y="908050"/>
            <a:ext cx="8928100" cy="98583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de-DE" altLang="en-US" sz="1600" b="1">
                <a:latin typeface="Times New Roman" panose="02020603050405020304" pitchFamily="18" charset="0"/>
              </a:rPr>
              <a:t>Beispiel: </a:t>
            </a:r>
            <a:r>
              <a:rPr lang="de-DE" altLang="en-US" sz="1400">
                <a:latin typeface="Times New Roman" panose="02020603050405020304" pitchFamily="18" charset="0"/>
              </a:rPr>
              <a:t>Das unter schwedischer Flagge fahrende Schiff Greta wirft Steine vor Sylt ab, um zu verhindern, dass dort klimaschädliche Ölbohrungen durchgeführt werden. Kann das für Sylt zuständige Ordnungsamt einschreiten?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de-DE" altLang="en-US" sz="1400">
                <a:latin typeface="Times New Roman" panose="02020603050405020304" pitchFamily="18" charset="0"/>
              </a:rPr>
              <a:t>Der Lufthansa-Kapitän K entzieht Passagier P einen Anstecker mit einem Hakenkreuz, den er nach Erreichen des US-amerikanischen Luftraums angesteckt hat. P beruft sich auf seine Meinungsfreiheit. Mit Erfolg?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310"/>
    </mc:Choice>
    <mc:Fallback xmlns="">
      <p:transition spd="slow" advTm="506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3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3.5|14.6|70.7|104.7|104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5|7.9|18.9|223.9|45.7|154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2|1.1|60.2|93.8|58.2"/>
</p:tagLst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1161</Words>
  <Application>Microsoft Office PowerPoint</Application>
  <PresentationFormat>Bildschirmpräsentation (4:3)</PresentationFormat>
  <Paragraphs>168</Paragraphs>
  <Slides>11</Slides>
  <Notes>4</Notes>
  <HiddenSlides>0</HiddenSlides>
  <MMClips>5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7" baseType="lpstr">
      <vt:lpstr>Arial</vt:lpstr>
      <vt:lpstr>Calibri</vt:lpstr>
      <vt:lpstr>Symbol</vt:lpstr>
      <vt:lpstr>Times New Roman</vt:lpstr>
      <vt:lpstr>Wingdings</vt:lpstr>
      <vt:lpstr>Standarddesign</vt:lpstr>
      <vt:lpstr>Außenwirtschaftsrecht der EU</vt:lpstr>
      <vt:lpstr>Vorlesungsinhalte</vt:lpstr>
      <vt:lpstr>Konzept und Materialien</vt:lpstr>
      <vt:lpstr>Grundzüge des Internationalen Wirtschaftsrechts I</vt:lpstr>
      <vt:lpstr>Vorlesungsinhalt</vt:lpstr>
      <vt:lpstr>PowerPoint-Präsentation</vt:lpstr>
      <vt:lpstr>PowerPoint-Präsentation</vt:lpstr>
      <vt:lpstr>Anwendungsbereiche Binnenwirtschaftsrecht I</vt:lpstr>
      <vt:lpstr>Anwendungsbereiche Binnenwirtschaftsrecht II</vt:lpstr>
      <vt:lpstr>Anwendungsbereiche Außenwirtschaftsrecht</vt:lpstr>
      <vt:lpstr>Wiederholung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Zum Dozenten</dc:title>
  <dc:creator>Maya Maresa Korte</dc:creator>
  <cp:lastModifiedBy>Korte</cp:lastModifiedBy>
  <cp:revision>335</cp:revision>
  <cp:lastPrinted>2016-10-25T11:06:04Z</cp:lastPrinted>
  <dcterms:created xsi:type="dcterms:W3CDTF">2012-10-05T09:42:46Z</dcterms:created>
  <dcterms:modified xsi:type="dcterms:W3CDTF">2021-01-22T10:14:50Z</dcterms:modified>
</cp:coreProperties>
</file>